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32"/>
  </p:notesMasterIdLst>
  <p:sldIdLst>
    <p:sldId id="287" r:id="rId2"/>
    <p:sldId id="336" r:id="rId3"/>
    <p:sldId id="338" r:id="rId4"/>
    <p:sldId id="362" r:id="rId5"/>
    <p:sldId id="371" r:id="rId6"/>
    <p:sldId id="384" r:id="rId7"/>
    <p:sldId id="395" r:id="rId8"/>
    <p:sldId id="378" r:id="rId9"/>
    <p:sldId id="396" r:id="rId10"/>
    <p:sldId id="397" r:id="rId11"/>
    <p:sldId id="398" r:id="rId12"/>
    <p:sldId id="377" r:id="rId13"/>
    <p:sldId id="386" r:id="rId14"/>
    <p:sldId id="404" r:id="rId15"/>
    <p:sldId id="409" r:id="rId16"/>
    <p:sldId id="408" r:id="rId17"/>
    <p:sldId id="410" r:id="rId18"/>
    <p:sldId id="411" r:id="rId19"/>
    <p:sldId id="406" r:id="rId20"/>
    <p:sldId id="412" r:id="rId21"/>
    <p:sldId id="372" r:id="rId22"/>
    <p:sldId id="380" r:id="rId23"/>
    <p:sldId id="392" r:id="rId24"/>
    <p:sldId id="394" r:id="rId25"/>
    <p:sldId id="393" r:id="rId26"/>
    <p:sldId id="326" r:id="rId27"/>
    <p:sldId id="376" r:id="rId28"/>
    <p:sldId id="391" r:id="rId29"/>
    <p:sldId id="329" r:id="rId30"/>
    <p:sldId id="297" r:id="rId31"/>
  </p:sldIdLst>
  <p:sldSz cx="9906000" cy="6858000" type="A4"/>
  <p:notesSz cx="6858000" cy="9144000"/>
  <p:embeddedFontLst>
    <p:embeddedFont>
      <p:font typeface="Abadi" panose="020B0604020104020204" pitchFamily="34" charset="0"/>
      <p:regular r:id="rId33"/>
    </p:embeddedFont>
    <p:embeddedFont>
      <p:font typeface="Arial Rounded MT Bold" panose="020F070403050403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Eras Bold ITC" panose="020B0907030504020204" pitchFamily="34" charset="0"/>
      <p:regular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  <p:embeddedFont>
      <p:font typeface="나눔스퀘어" panose="020B0600000101010101" pitchFamily="50" charset="-127"/>
      <p:regular r:id="rId46"/>
    </p:embeddedFont>
    <p:embeddedFont>
      <p:font typeface="나눔스퀘어 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9D18E"/>
    <a:srgbClr val="329E32"/>
    <a:srgbClr val="C5E0B4"/>
    <a:srgbClr val="BAE54D"/>
    <a:srgbClr val="E1EFD9"/>
    <a:srgbClr val="FD4133"/>
    <a:srgbClr val="FF575B"/>
    <a:srgbClr val="FBAC93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8269" autoAdjust="0"/>
  </p:normalViewPr>
  <p:slideViewPr>
    <p:cSldViewPr snapToGrid="0">
      <p:cViewPr varScale="1">
        <p:scale>
          <a:sx n="72" d="100"/>
          <a:sy n="72" d="100"/>
        </p:scale>
        <p:origin x="1162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B6C39-A3B4-418F-874D-806FC091C916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7B8F8-0C63-4648-BAF4-BEDF826D7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6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설명 간단히 한 줄 정도 </a:t>
            </a:r>
            <a:r>
              <a:rPr lang="ko-KR" altLang="en-US" dirty="0" err="1"/>
              <a:t>할깡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0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26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50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9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동영상은 애니메이션 넣었다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9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생성한 </a:t>
            </a:r>
            <a:r>
              <a:rPr lang="ko-KR" altLang="en-US" dirty="0" err="1"/>
              <a:t>큐알</a:t>
            </a:r>
            <a:r>
              <a:rPr lang="ko-KR" altLang="en-US" dirty="0"/>
              <a:t> 인식했다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빨간 하이라이트 애니메이션으로 </a:t>
            </a:r>
            <a:r>
              <a:rPr lang="ko-KR" altLang="en-US" dirty="0" err="1"/>
              <a:t>하였당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26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쓰는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카메라모듈이</a:t>
            </a:r>
            <a:r>
              <a:rPr lang="ko-KR" altLang="en-US" dirty="0"/>
              <a:t> 화질이 </a:t>
            </a:r>
            <a:r>
              <a:rPr lang="ko-KR" altLang="en-US" dirty="0" err="1"/>
              <a:t>안좋아서</a:t>
            </a:r>
            <a:r>
              <a:rPr lang="ko-KR" altLang="en-US" dirty="0"/>
              <a:t> 구분을 잘 못한다 </a:t>
            </a:r>
            <a:r>
              <a:rPr lang="en-US" altLang="ko-KR" dirty="0"/>
              <a:t>-&gt; </a:t>
            </a:r>
            <a:r>
              <a:rPr lang="ko-KR" altLang="en-US" dirty="0"/>
              <a:t>바코드 인식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애니메이션</a:t>
            </a:r>
            <a:r>
              <a:rPr lang="en-US" altLang="ko-KR" dirty="0"/>
              <a:t>!-&gt; </a:t>
            </a:r>
            <a:r>
              <a:rPr lang="ko-KR" altLang="en-US" dirty="0"/>
              <a:t>같은 방식의 알고리즘</a:t>
            </a:r>
            <a:r>
              <a:rPr lang="en-US" altLang="ko-KR" dirty="0"/>
              <a:t>: </a:t>
            </a:r>
            <a:r>
              <a:rPr lang="ko-KR" altLang="en-US" dirty="0"/>
              <a:t>이미지를 직접 넣었을 때는 인식함</a:t>
            </a:r>
            <a:r>
              <a:rPr lang="en-US" altLang="ko-KR" dirty="0"/>
              <a:t>! (</a:t>
            </a:r>
            <a:r>
              <a:rPr lang="ko-KR" altLang="en-US" dirty="0"/>
              <a:t>카메라 문제임을 확인하였다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45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Ibus</a:t>
            </a:r>
            <a:r>
              <a:rPr lang="en-US" altLang="ko-KR" dirty="0"/>
              <a:t>(</a:t>
            </a:r>
            <a:r>
              <a:rPr lang="ko-KR" altLang="en-US" dirty="0"/>
              <a:t>아이버스</a:t>
            </a:r>
            <a:r>
              <a:rPr lang="en-US" altLang="ko-KR" dirty="0"/>
              <a:t>)</a:t>
            </a:r>
            <a:r>
              <a:rPr lang="ko-KR" altLang="en-US" dirty="0"/>
              <a:t>로 한글을 설치한 거라서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설정에서 전환키 설정을 해줬는데 이상하게 계속 </a:t>
            </a:r>
            <a:r>
              <a:rPr lang="ko-KR" altLang="en-US" dirty="0" err="1"/>
              <a:t>안된다ㅠㅠ</a:t>
            </a:r>
            <a:endParaRPr lang="en-US" altLang="ko-KR" dirty="0"/>
          </a:p>
          <a:p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문제인가해서 </a:t>
            </a:r>
            <a:r>
              <a:rPr lang="en-US" altLang="ko-KR" dirty="0" err="1"/>
              <a:t>fcitx</a:t>
            </a:r>
            <a:r>
              <a:rPr lang="ko-KR" altLang="en-US" dirty="0"/>
              <a:t>도 설치해서 해봤는데 안된다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우선은 영어로 하기로하고 먼저 중요한 것부터 하기로</a:t>
            </a:r>
            <a:r>
              <a:rPr lang="en-US" altLang="ko-KR" dirty="0"/>
              <a:t>!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시간이 있다면 또 시도해보겠다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38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91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4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6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2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63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이거저거</a:t>
            </a:r>
            <a:r>
              <a:rPr lang="ko-KR" altLang="en-US" dirty="0"/>
              <a:t> 시도해보다가 결국 다 날리고 다시 만들었다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0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0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저번주에는 판 책 리스트만 가능했는데 이제 산 책 리스트까지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+) </a:t>
            </a:r>
            <a:r>
              <a:rPr lang="ko-KR" altLang="en-US" dirty="0"/>
              <a:t>추가로 저번에는 상태표시 못했다고 했는데 이제 </a:t>
            </a:r>
            <a:r>
              <a:rPr lang="en-US" altLang="ko-KR" dirty="0"/>
              <a:t>“</a:t>
            </a:r>
            <a:r>
              <a:rPr lang="ko-KR" altLang="en-US" dirty="0"/>
              <a:t>실제</a:t>
            </a:r>
            <a:r>
              <a:rPr lang="en-US" altLang="ko-KR" dirty="0"/>
              <a:t>”</a:t>
            </a:r>
            <a:r>
              <a:rPr lang="ko-KR" altLang="en-US" dirty="0"/>
              <a:t>거래상태 표시가능</a:t>
            </a:r>
            <a:r>
              <a:rPr lang="en-US" altLang="ko-KR" dirty="0"/>
              <a:t>(</a:t>
            </a:r>
            <a:r>
              <a:rPr lang="ko-KR" altLang="en-US" dirty="0"/>
              <a:t>물론 아직 다한 건 아니라 일부 상태만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5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3028-51CF-4643-8649-B74A405B320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5854-6D3F-4653-80DB-4EFE465C33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762-ECB1-47A2-968B-D5C32FD60D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297D8-ECD8-4621-BF4C-E7D90AE783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2471-6CAB-4B25-8FA1-20967E67D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8C9-621E-4F17-BE25-3EE9CF746D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5CCB-459A-4230-A5CA-3B320ECCE8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93F1-F537-4944-99FB-353EC259AF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B7E-1595-4D4C-A924-7D48E690E8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1528-5EC1-49A8-AB7C-E2F7DE4A08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F95F-1ECC-482A-B516-02968B19D3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141-0C6F-4A3B-B683-462DA19A070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2019-05-13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695618" y="5136751"/>
            <a:ext cx="1972015" cy="1469763"/>
            <a:chOff x="7286747" y="5292599"/>
            <a:chExt cx="1972015" cy="14697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92CEF8-6687-423F-9F9E-A946338CEEB7}"/>
                </a:ext>
              </a:extLst>
            </p:cNvPr>
            <p:cNvSpPr txBox="1"/>
            <p:nvPr/>
          </p:nvSpPr>
          <p:spPr>
            <a:xfrm>
              <a:off x="7286747" y="5292599"/>
              <a:ext cx="19720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</a:t>
              </a:r>
              <a:r>
                <a:rPr lang="en-US" altLang="ko-KR" sz="2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GoNaMi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F482D6-8184-4F20-B1E8-7742E6FBBA4B}"/>
                </a:ext>
              </a:extLst>
            </p:cNvPr>
            <p:cNvSpPr txBox="1"/>
            <p:nvPr/>
          </p:nvSpPr>
          <p:spPr>
            <a:xfrm>
              <a:off x="7919228" y="5808255"/>
              <a:ext cx="13395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Hoyun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Ko</a:t>
              </a:r>
            </a:p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Yuseon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</a:t>
              </a:r>
            </a:p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Seungyun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Lee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4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5FC602-9CD5-4BF9-8FF0-D1A913CC1ADC}"/>
              </a:ext>
            </a:extLst>
          </p:cNvPr>
          <p:cNvGrpSpPr/>
          <p:nvPr/>
        </p:nvGrpSpPr>
        <p:grpSpPr>
          <a:xfrm>
            <a:off x="1224374" y="-77586"/>
            <a:ext cx="7839075" cy="5886450"/>
            <a:chOff x="1133946" y="106473"/>
            <a:chExt cx="7839075" cy="58864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66F0D-10A6-4EB1-A267-BDABF40B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3946" y="106473"/>
              <a:ext cx="7839075" cy="5886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3BFB15-33C0-46A2-BB69-25BB41F76A69}"/>
                </a:ext>
              </a:extLst>
            </p:cNvPr>
            <p:cNvSpPr txBox="1"/>
            <p:nvPr/>
          </p:nvSpPr>
          <p:spPr>
            <a:xfrm>
              <a:off x="3101262" y="4855363"/>
              <a:ext cx="333956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err="1"/>
                <a:t>BookBoxBook</a:t>
              </a:r>
              <a:endParaRPr lang="ko-KR" altLang="en-US" sz="28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6B1702-8480-40C8-9FCC-AFB5502B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DD5CD-E86A-461C-8114-8D7E3EC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3D77-52E6-4EB5-AA32-B186EDE60690}"/>
              </a:ext>
            </a:extLst>
          </p:cNvPr>
          <p:cNvSpPr txBox="1"/>
          <p:nvPr/>
        </p:nvSpPr>
        <p:spPr>
          <a:xfrm>
            <a:off x="289926" y="45356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Buy List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BEA17D-E2AE-4C97-8CDE-81E08970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3"/>
          <a:stretch/>
        </p:blipFill>
        <p:spPr>
          <a:xfrm>
            <a:off x="1056201" y="1408150"/>
            <a:ext cx="2401891" cy="46630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841519-EAE4-408E-9C40-B2BEDC115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23"/>
          <a:stretch/>
        </p:blipFill>
        <p:spPr>
          <a:xfrm>
            <a:off x="6197654" y="1401726"/>
            <a:ext cx="2401891" cy="4669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500F1-A917-40F8-A6C6-D027BA9DBA01}"/>
              </a:ext>
            </a:extLst>
          </p:cNvPr>
          <p:cNvSpPr txBox="1"/>
          <p:nvPr/>
        </p:nvSpPr>
        <p:spPr>
          <a:xfrm>
            <a:off x="3464747" y="1520455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Buy List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AC884-4577-40B2-A4FD-9CD7F3F1AFFA}"/>
              </a:ext>
            </a:extLst>
          </p:cNvPr>
          <p:cNvSpPr txBox="1"/>
          <p:nvPr/>
        </p:nvSpPr>
        <p:spPr>
          <a:xfrm>
            <a:off x="5034515" y="1889787"/>
            <a:ext cx="116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Sell List </a:t>
            </a:r>
            <a:r>
              <a:rPr lang="ko-KR" altLang="en-US" dirty="0"/>
              <a:t>▶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A1C5EA-C702-4A7F-A919-6D631F182383}"/>
              </a:ext>
            </a:extLst>
          </p:cNvPr>
          <p:cNvSpPr/>
          <p:nvPr/>
        </p:nvSpPr>
        <p:spPr>
          <a:xfrm>
            <a:off x="2377445" y="1447983"/>
            <a:ext cx="1011466" cy="51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9E9113-207B-4816-8F72-FE250BAC7DED}"/>
              </a:ext>
            </a:extLst>
          </p:cNvPr>
          <p:cNvSpPr/>
          <p:nvPr/>
        </p:nvSpPr>
        <p:spPr>
          <a:xfrm>
            <a:off x="6246744" y="1447983"/>
            <a:ext cx="1011466" cy="51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75FE84-ED9F-49B9-836E-6CFC2EF4A52B}"/>
              </a:ext>
            </a:extLst>
          </p:cNvPr>
          <p:cNvSpPr/>
          <p:nvPr/>
        </p:nvSpPr>
        <p:spPr>
          <a:xfrm>
            <a:off x="2849526" y="2002092"/>
            <a:ext cx="633111" cy="1347164"/>
          </a:xfrm>
          <a:prstGeom prst="rect">
            <a:avLst/>
          </a:prstGeom>
          <a:solidFill>
            <a:srgbClr val="BAE54D">
              <a:alpha val="50196"/>
            </a:srgbClr>
          </a:solidFill>
          <a:ln w="19050">
            <a:solidFill>
              <a:srgbClr val="329E32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2F8F78-79FC-462A-ACB6-89E04513CAF9}"/>
              </a:ext>
            </a:extLst>
          </p:cNvPr>
          <p:cNvSpPr/>
          <p:nvPr/>
        </p:nvSpPr>
        <p:spPr>
          <a:xfrm>
            <a:off x="7974192" y="3143320"/>
            <a:ext cx="633111" cy="1347164"/>
          </a:xfrm>
          <a:prstGeom prst="rect">
            <a:avLst/>
          </a:prstGeom>
          <a:solidFill>
            <a:srgbClr val="BAE54D">
              <a:alpha val="50196"/>
            </a:srgbClr>
          </a:solidFill>
          <a:ln w="19050">
            <a:solidFill>
              <a:srgbClr val="329E32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87865-5D87-4932-91A8-BC1020034B32}"/>
              </a:ext>
            </a:extLst>
          </p:cNvPr>
          <p:cNvSpPr txBox="1"/>
          <p:nvPr/>
        </p:nvSpPr>
        <p:spPr>
          <a:xfrm flipH="1">
            <a:off x="3458092" y="4645048"/>
            <a:ext cx="2606279" cy="783420"/>
          </a:xfrm>
          <a:prstGeom prst="rect">
            <a:avLst/>
          </a:prstGeom>
          <a:noFill/>
          <a:ln w="19050">
            <a:solidFill>
              <a:srgbClr val="329E3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/>
              <a:t>+) We can show users the </a:t>
            </a:r>
            <a:r>
              <a:rPr lang="en-US" altLang="ko-KR" u="sng" dirty="0"/>
              <a:t>actual</a:t>
            </a:r>
            <a:r>
              <a:rPr lang="en-US" altLang="ko-KR" dirty="0"/>
              <a:t> transaction state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0D137D-0857-4339-856B-32EAB18BD000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82637" y="2675674"/>
            <a:ext cx="1278594" cy="1969374"/>
          </a:xfrm>
          <a:prstGeom prst="line">
            <a:avLst/>
          </a:prstGeom>
          <a:ln w="19050">
            <a:solidFill>
              <a:srgbClr val="329E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6C3B69-F2D9-4776-AB7C-71A2659C85CB}"/>
              </a:ext>
            </a:extLst>
          </p:cNvPr>
          <p:cNvCxnSpPr>
            <a:stCxn id="23" idx="1"/>
            <a:endCxn id="7" idx="0"/>
          </p:cNvCxnSpPr>
          <p:nvPr/>
        </p:nvCxnSpPr>
        <p:spPr>
          <a:xfrm flipH="1">
            <a:off x="4761231" y="3816902"/>
            <a:ext cx="3212961" cy="828146"/>
          </a:xfrm>
          <a:prstGeom prst="line">
            <a:avLst/>
          </a:prstGeom>
          <a:ln w="19050">
            <a:solidFill>
              <a:srgbClr val="329E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71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229266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Application – On Progress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DCF1E-69C3-4640-83D2-8AB33DDD5F83}"/>
              </a:ext>
            </a:extLst>
          </p:cNvPr>
          <p:cNvSpPr txBox="1"/>
          <p:nvPr/>
        </p:nvSpPr>
        <p:spPr>
          <a:xfrm>
            <a:off x="3449855" y="1961644"/>
            <a:ext cx="369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Payment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69AC6-ADF8-4529-B2CD-DB2E44EC634E}"/>
              </a:ext>
            </a:extLst>
          </p:cNvPr>
          <p:cNvSpPr txBox="1"/>
          <p:nvPr/>
        </p:nvSpPr>
        <p:spPr>
          <a:xfrm>
            <a:off x="3451071" y="329811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   - Buy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7B9F7-5B93-41B0-9C24-D70923F78091}"/>
              </a:ext>
            </a:extLst>
          </p:cNvPr>
          <p:cNvSpPr txBox="1"/>
          <p:nvPr/>
        </p:nvSpPr>
        <p:spPr>
          <a:xfrm>
            <a:off x="3419300" y="2629878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</a:t>
            </a:r>
            <a:endParaRPr lang="ko-KR" altLang="en-US" sz="2400" dirty="0"/>
          </a:p>
        </p:txBody>
      </p:sp>
      <p:pic>
        <p:nvPicPr>
          <p:cNvPr id="21" name="그래픽 20" descr="스마트폰">
            <a:extLst>
              <a:ext uri="{FF2B5EF4-FFF2-40B4-BE49-F238E27FC236}">
                <a16:creationId xmlns:a16="http://schemas.microsoft.com/office/drawing/2014/main" id="{19998FB9-8230-4B14-939D-96E9D7E23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97"/>
          <a:stretch/>
        </p:blipFill>
        <p:spPr>
          <a:xfrm>
            <a:off x="-606904" y="1956390"/>
            <a:ext cx="4394492" cy="38697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EBC4BC-0B12-4CB5-948B-F364AAC44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1" b="90939" l="5346" r="89915">
                        <a14:foregroundMark x1="43135" y1="89968" x2="49332" y2="91100"/>
                        <a14:foregroundMark x1="49332" y1="91100" x2="50790" y2="89806"/>
                        <a14:foregroundMark x1="11057" y1="25566" x2="6804" y2="31877"/>
                        <a14:foregroundMark x1="6804" y1="31877" x2="6415" y2="34077"/>
                        <a14:foregroundMark x1="5856" y1="41424" x2="10571" y2="53398"/>
                        <a14:backgroundMark x1="5589" y1="33981" x2="5225" y2="39482"/>
                        <a14:backgroundMark x1="5711" y1="38997" x2="5711" y2="41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847" y="3077089"/>
            <a:ext cx="1929286" cy="16163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D3257A-12E2-4009-85A6-DDBF29222C1A}"/>
              </a:ext>
            </a:extLst>
          </p:cNvPr>
          <p:cNvSpPr txBox="1"/>
          <p:nvPr/>
        </p:nvSpPr>
        <p:spPr>
          <a:xfrm>
            <a:off x="-375627" y="2652527"/>
            <a:ext cx="393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B.B.B</a:t>
            </a:r>
            <a:endParaRPr lang="ko-KR" altLang="en-US" sz="3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728621-4E5B-4057-AAF6-A0C1F5D02D4F}"/>
              </a:ext>
            </a:extLst>
          </p:cNvPr>
          <p:cNvGrpSpPr/>
          <p:nvPr/>
        </p:nvGrpSpPr>
        <p:grpSpPr>
          <a:xfrm>
            <a:off x="4953000" y="136519"/>
            <a:ext cx="4756705" cy="1560704"/>
            <a:chOff x="4978252" y="-107674"/>
            <a:chExt cx="4756705" cy="15607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BB11B1-9C95-46DC-812E-D9626961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113" y="9779"/>
              <a:ext cx="2738844" cy="14432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29283E-E95F-4CDA-8007-7D5C0E0E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252" y="-107674"/>
              <a:ext cx="2168008" cy="137378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E10379-E42E-40E2-B875-D5869711AD12}"/>
              </a:ext>
            </a:extLst>
          </p:cNvPr>
          <p:cNvSpPr txBox="1"/>
          <p:nvPr/>
        </p:nvSpPr>
        <p:spPr>
          <a:xfrm>
            <a:off x="3419299" y="3963539"/>
            <a:ext cx="423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   - Reserve Book Box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535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00E63-3D35-450C-894C-D2ACEE74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A4AA2-5356-4D8E-874B-C71BEDFDF0DC}"/>
              </a:ext>
            </a:extLst>
          </p:cNvPr>
          <p:cNvSpPr txBox="1"/>
          <p:nvPr/>
        </p:nvSpPr>
        <p:spPr>
          <a:xfrm>
            <a:off x="344355" y="413607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Payment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DE794-43CB-4302-9100-511D85DB8FB3}"/>
              </a:ext>
            </a:extLst>
          </p:cNvPr>
          <p:cNvSpPr txBox="1"/>
          <p:nvPr/>
        </p:nvSpPr>
        <p:spPr>
          <a:xfrm>
            <a:off x="881742" y="875272"/>
            <a:ext cx="25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Through API ‘I’M PORT’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9DDE29-0547-4842-A2AF-86B702E6CBC9}"/>
              </a:ext>
            </a:extLst>
          </p:cNvPr>
          <p:cNvGrpSpPr/>
          <p:nvPr/>
        </p:nvGrpSpPr>
        <p:grpSpPr>
          <a:xfrm>
            <a:off x="174568" y="1706266"/>
            <a:ext cx="2048417" cy="3620643"/>
            <a:chOff x="4366653" y="752290"/>
            <a:chExt cx="2799691" cy="60150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75B6E3-1458-46A2-AFF0-12C3B2A0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6"/>
            <a:stretch/>
          </p:blipFill>
          <p:spPr>
            <a:xfrm>
              <a:off x="4366653" y="1367584"/>
              <a:ext cx="2799691" cy="53997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60F0EB-3079-4BA3-8121-E51E11C21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011"/>
            <a:stretch/>
          </p:blipFill>
          <p:spPr>
            <a:xfrm>
              <a:off x="4366653" y="752290"/>
              <a:ext cx="2799691" cy="61529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5AAB37F-CD80-4CFB-A705-CFE438E48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420" y="1706266"/>
            <a:ext cx="2239803" cy="36206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C9889B-48E4-4B00-8393-33C634A7D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86"/>
          <a:stretch/>
        </p:blipFill>
        <p:spPr>
          <a:xfrm>
            <a:off x="4953000" y="1706266"/>
            <a:ext cx="2255110" cy="36206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51AA28-EE5F-4852-919B-99D628E72E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357"/>
          <a:stretch/>
        </p:blipFill>
        <p:spPr>
          <a:xfrm>
            <a:off x="7436887" y="1706266"/>
            <a:ext cx="2255110" cy="36206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397851-B1EB-4B1C-9D41-BC14169E8BE4}"/>
              </a:ext>
            </a:extLst>
          </p:cNvPr>
          <p:cNvSpPr/>
          <p:nvPr/>
        </p:nvSpPr>
        <p:spPr>
          <a:xfrm>
            <a:off x="7740502" y="3668232"/>
            <a:ext cx="1575034" cy="1392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17D2602-91AB-4986-9A1A-7A36CC47A136}"/>
              </a:ext>
            </a:extLst>
          </p:cNvPr>
          <p:cNvGrpSpPr/>
          <p:nvPr/>
        </p:nvGrpSpPr>
        <p:grpSpPr>
          <a:xfrm>
            <a:off x="214003" y="4550535"/>
            <a:ext cx="1446318" cy="903967"/>
            <a:chOff x="214003" y="4550535"/>
            <a:chExt cx="1446318" cy="90396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C7F035-1D8B-48F9-AEA1-426ACAAC7748}"/>
                </a:ext>
              </a:extLst>
            </p:cNvPr>
            <p:cNvSpPr/>
            <p:nvPr/>
          </p:nvSpPr>
          <p:spPr>
            <a:xfrm>
              <a:off x="571949" y="4781368"/>
              <a:ext cx="1088372" cy="6731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C3856F-5875-4782-9E8D-365CA96A4EFB}"/>
                </a:ext>
              </a:extLst>
            </p:cNvPr>
            <p:cNvSpPr txBox="1"/>
            <p:nvPr/>
          </p:nvSpPr>
          <p:spPr>
            <a:xfrm>
              <a:off x="214003" y="45505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1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1EE69A7-F12A-41DB-A8B6-D47E2865396A}"/>
              </a:ext>
            </a:extLst>
          </p:cNvPr>
          <p:cNvGrpSpPr/>
          <p:nvPr/>
        </p:nvGrpSpPr>
        <p:grpSpPr>
          <a:xfrm>
            <a:off x="2610817" y="2912399"/>
            <a:ext cx="1822959" cy="1189735"/>
            <a:chOff x="2610817" y="2912399"/>
            <a:chExt cx="1822959" cy="11897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C123DE-B4E4-415D-9240-5AD27F2C74D5}"/>
                </a:ext>
              </a:extLst>
            </p:cNvPr>
            <p:cNvSpPr/>
            <p:nvPr/>
          </p:nvSpPr>
          <p:spPr>
            <a:xfrm>
              <a:off x="2734287" y="3429000"/>
              <a:ext cx="1699489" cy="6731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39CA7F-E0B6-49B8-90E0-2F57BFB29D23}"/>
                </a:ext>
              </a:extLst>
            </p:cNvPr>
            <p:cNvSpPr txBox="1"/>
            <p:nvPr/>
          </p:nvSpPr>
          <p:spPr>
            <a:xfrm>
              <a:off x="2610817" y="29123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2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4AAB67-4B1F-44D1-9B76-9CC6ED681193}"/>
              </a:ext>
            </a:extLst>
          </p:cNvPr>
          <p:cNvGrpSpPr/>
          <p:nvPr/>
        </p:nvGrpSpPr>
        <p:grpSpPr>
          <a:xfrm>
            <a:off x="5060731" y="4133831"/>
            <a:ext cx="1869568" cy="1193078"/>
            <a:chOff x="5060731" y="4133831"/>
            <a:chExt cx="1869568" cy="119307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6405F0-8EE9-4F02-AD1D-3F6DB61B2D27}"/>
                </a:ext>
              </a:extLst>
            </p:cNvPr>
            <p:cNvSpPr/>
            <p:nvPr/>
          </p:nvSpPr>
          <p:spPr>
            <a:xfrm>
              <a:off x="5230810" y="4653775"/>
              <a:ext cx="1699489" cy="6731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7C9A76-DF61-4C4C-8F44-DA3184337FB8}"/>
                </a:ext>
              </a:extLst>
            </p:cNvPr>
            <p:cNvSpPr txBox="1"/>
            <p:nvPr/>
          </p:nvSpPr>
          <p:spPr>
            <a:xfrm>
              <a:off x="5060731" y="41338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3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F94B3E-A2D9-4716-85D9-4CE41517BE2E}"/>
              </a:ext>
            </a:extLst>
          </p:cNvPr>
          <p:cNvSpPr txBox="1"/>
          <p:nvPr/>
        </p:nvSpPr>
        <p:spPr>
          <a:xfrm>
            <a:off x="7140045" y="3237345"/>
            <a:ext cx="2848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Payment Complete!</a:t>
            </a:r>
            <a:endParaRPr lang="ko-KR" altLang="en-US" sz="2200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84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</a:t>
            </a:r>
            <a:endParaRPr lang="ko-KR" altLang="en-US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A13973F-361E-4E56-88AA-7F6383B24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11137"/>
              </p:ext>
            </p:extLst>
          </p:nvPr>
        </p:nvGraphicFramePr>
        <p:xfrm>
          <a:off x="554812" y="1323738"/>
          <a:ext cx="8796375" cy="45372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7932">
                  <a:extLst>
                    <a:ext uri="{9D8B030D-6E8A-4147-A177-3AD203B41FA5}">
                      <a16:colId xmlns:a16="http://schemas.microsoft.com/office/drawing/2014/main" val="1810106384"/>
                    </a:ext>
                  </a:extLst>
                </a:gridCol>
                <a:gridCol w="3253479">
                  <a:extLst>
                    <a:ext uri="{9D8B030D-6E8A-4147-A177-3AD203B41FA5}">
                      <a16:colId xmlns:a16="http://schemas.microsoft.com/office/drawing/2014/main" val="640081975"/>
                    </a:ext>
                  </a:extLst>
                </a:gridCol>
                <a:gridCol w="2482620">
                  <a:extLst>
                    <a:ext uri="{9D8B030D-6E8A-4147-A177-3AD203B41FA5}">
                      <a16:colId xmlns:a16="http://schemas.microsoft.com/office/drawing/2014/main" val="717144736"/>
                    </a:ext>
                  </a:extLst>
                </a:gridCol>
                <a:gridCol w="2392344">
                  <a:extLst>
                    <a:ext uri="{9D8B030D-6E8A-4147-A177-3AD203B41FA5}">
                      <a16:colId xmlns:a16="http://schemas.microsoft.com/office/drawing/2014/main" val="1259465078"/>
                    </a:ext>
                  </a:extLst>
                </a:gridCol>
              </a:tblGrid>
              <a:tr h="36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Transaction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state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Seller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Buyer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005089"/>
                  </a:ext>
                </a:extLst>
              </a:tr>
              <a:tr h="355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0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Books are not sold yet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Books are not sold yet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.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84628"/>
                  </a:ext>
                </a:extLst>
              </a:tr>
              <a:tr h="41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1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Buyer bought the book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But, seller didn’t make a reservation yet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Please make a reservation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Seller didn’t make a reservation yet 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56838"/>
                  </a:ext>
                </a:extLst>
              </a:tr>
              <a:tr h="355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2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The day seller put the book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Please put a book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Seller didn’t put the book yet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89164"/>
                  </a:ext>
                </a:extLst>
              </a:tr>
              <a:tr h="355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3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Seller put the book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Buyer didn’t take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 her/his book yet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Please take your book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540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4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Before confirm the transaction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Please confirm your transaction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16942"/>
                  </a:ext>
                </a:extLst>
              </a:tr>
              <a:tr h="41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5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</a:t>
                      </a:r>
                      <a:r>
                        <a:rPr lang="en-US" altLang="ko-KR" sz="1400" dirty="0" err="1">
                          <a:latin typeface="Abadi" panose="020B0604020104020204" pitchFamily="34" charset="0"/>
                        </a:rPr>
                        <a:t>Comfirmed</a:t>
                      </a:r>
                      <a:endParaRPr lang="en-US" altLang="ko-KR" sz="1400" dirty="0">
                        <a:latin typeface="Abadi" panose="020B0604020104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- Before transfer money 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Please type your bank account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confirmed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Please rate your purchase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24183"/>
                  </a:ext>
                </a:extLst>
              </a:tr>
              <a:tr h="41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6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</a:t>
                      </a:r>
                      <a:r>
                        <a:rPr lang="en-US" altLang="ko-KR" sz="1400" dirty="0" err="1">
                          <a:latin typeface="Abadi" panose="020B0604020104020204" pitchFamily="34" charset="0"/>
                        </a:rPr>
                        <a:t>Comfirmed</a:t>
                      </a:r>
                      <a:endParaRPr lang="en-US" altLang="ko-KR" sz="1400" dirty="0">
                        <a:latin typeface="Abadi" panose="020B0604020104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- After transfer money 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confirmed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confirmed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065253"/>
                  </a:ext>
                </a:extLst>
              </a:tr>
              <a:tr h="355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7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Report a problem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badi" panose="020B0604020104020204" pitchFamily="34" charset="0"/>
                        </a:rPr>
                        <a:t>Oops..my</a:t>
                      </a:r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 book is reported…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Proceeding the report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467455"/>
                  </a:ext>
                </a:extLst>
              </a:tr>
              <a:tr h="355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Abadi" panose="020B0604020104020204" pitchFamily="34" charset="0"/>
                        </a:rPr>
                        <a:t>8</a:t>
                      </a:r>
                      <a:endParaRPr lang="ko-KR" altLang="en-US" sz="20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Cancellation approved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canceled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badi" panose="020B0604020104020204" pitchFamily="34" charset="0"/>
                        </a:rPr>
                        <a:t>Transaction canceled</a:t>
                      </a:r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83676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36AB15-4C25-46D0-9891-2BC0C681ED4F}"/>
              </a:ext>
            </a:extLst>
          </p:cNvPr>
          <p:cNvSpPr/>
          <p:nvPr/>
        </p:nvSpPr>
        <p:spPr>
          <a:xfrm>
            <a:off x="333468" y="1233914"/>
            <a:ext cx="9374057" cy="194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91AC1E-1414-49F3-9D59-6669497215CB}"/>
              </a:ext>
            </a:extLst>
          </p:cNvPr>
          <p:cNvGrpSpPr/>
          <p:nvPr/>
        </p:nvGrpSpPr>
        <p:grpSpPr>
          <a:xfrm>
            <a:off x="6303214" y="998566"/>
            <a:ext cx="2627027" cy="5400000"/>
            <a:chOff x="5932346" y="998566"/>
            <a:chExt cx="2627027" cy="540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34DCCD0-1735-42B0-9DCD-D650F72E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346" y="998566"/>
              <a:ext cx="2627027" cy="540000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6542A4-30FF-4987-A102-468E26E3BCCE}"/>
                </a:ext>
              </a:extLst>
            </p:cNvPr>
            <p:cNvSpPr/>
            <p:nvPr/>
          </p:nvSpPr>
          <p:spPr>
            <a:xfrm>
              <a:off x="5932346" y="1950092"/>
              <a:ext cx="953235" cy="272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561406-4234-4737-B981-A6529FE0CA80}"/>
              </a:ext>
            </a:extLst>
          </p:cNvPr>
          <p:cNvGrpSpPr/>
          <p:nvPr/>
        </p:nvGrpSpPr>
        <p:grpSpPr>
          <a:xfrm>
            <a:off x="2115404" y="998566"/>
            <a:ext cx="2627027" cy="5400000"/>
            <a:chOff x="2115404" y="998566"/>
            <a:chExt cx="2627027" cy="5400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6BE52E-F8A3-4C3A-8EC0-A7A6A83E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5404" y="998566"/>
              <a:ext cx="2627027" cy="5400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7DC2C2-DB83-4B6C-9D22-D33CCFDEDD09}"/>
                </a:ext>
              </a:extLst>
            </p:cNvPr>
            <p:cNvSpPr/>
            <p:nvPr/>
          </p:nvSpPr>
          <p:spPr>
            <a:xfrm>
              <a:off x="2512882" y="2499440"/>
              <a:ext cx="2229549" cy="46166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Buy (0-&gt;1)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8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Buyer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9450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1AFF8D-009D-48F8-8306-201277A20054}"/>
              </a:ext>
            </a:extLst>
          </p:cNvPr>
          <p:cNvGrpSpPr/>
          <p:nvPr/>
        </p:nvGrpSpPr>
        <p:grpSpPr>
          <a:xfrm>
            <a:off x="2022678" y="997971"/>
            <a:ext cx="2811217" cy="5400000"/>
            <a:chOff x="2022678" y="997971"/>
            <a:chExt cx="2811217" cy="540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F2F2B5-2D1D-4F3C-956C-BA95A1B5D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774" y="997971"/>
              <a:ext cx="2627027" cy="54000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D32505-86D2-406A-B52A-8793F589D7DA}"/>
                </a:ext>
              </a:extLst>
            </p:cNvPr>
            <p:cNvSpPr/>
            <p:nvPr/>
          </p:nvSpPr>
          <p:spPr>
            <a:xfrm>
              <a:off x="2022678" y="1398676"/>
              <a:ext cx="2811217" cy="9722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1DDEC9-BD9D-422F-8361-1AE9A4EB24E1}"/>
              </a:ext>
            </a:extLst>
          </p:cNvPr>
          <p:cNvGrpSpPr/>
          <p:nvPr/>
        </p:nvGrpSpPr>
        <p:grpSpPr>
          <a:xfrm>
            <a:off x="6303213" y="997971"/>
            <a:ext cx="2627027" cy="5400000"/>
            <a:chOff x="5921713" y="997971"/>
            <a:chExt cx="2627027" cy="5400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480982-3A89-4C27-9E3F-67CBA67BA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713" y="997971"/>
              <a:ext cx="2627027" cy="5400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A38A5E-5F76-4D55-A968-9A6749381A0C}"/>
                </a:ext>
              </a:extLst>
            </p:cNvPr>
            <p:cNvSpPr/>
            <p:nvPr/>
          </p:nvSpPr>
          <p:spPr>
            <a:xfrm>
              <a:off x="6194185" y="2456766"/>
              <a:ext cx="2354555" cy="5203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Buy (0-&gt;1)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8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Buyer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38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Buy (0-&gt;1)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Seller</a:t>
            </a:r>
            <a:endParaRPr lang="ko-KR" altLang="en-US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CD2630-25E2-4AF7-86E9-23101DD93E0D}"/>
              </a:ext>
            </a:extLst>
          </p:cNvPr>
          <p:cNvGrpSpPr/>
          <p:nvPr/>
        </p:nvGrpSpPr>
        <p:grpSpPr>
          <a:xfrm>
            <a:off x="2023309" y="998566"/>
            <a:ext cx="2811217" cy="5399405"/>
            <a:chOff x="710458" y="1093470"/>
            <a:chExt cx="2811217" cy="5399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BB7D1D-EA6D-444E-8DD4-FE08C5EFE887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23" y="1093470"/>
              <a:ext cx="2626995" cy="539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DABFE9-12C9-4DAD-84AC-420A78EF3BDF}"/>
                </a:ext>
              </a:extLst>
            </p:cNvPr>
            <p:cNvSpPr/>
            <p:nvPr/>
          </p:nvSpPr>
          <p:spPr>
            <a:xfrm>
              <a:off x="710458" y="4572000"/>
              <a:ext cx="2811217" cy="9722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8473A0-B498-401D-983C-B69C322D5CEA}"/>
              </a:ext>
            </a:extLst>
          </p:cNvPr>
          <p:cNvGrpSpPr/>
          <p:nvPr/>
        </p:nvGrpSpPr>
        <p:grpSpPr>
          <a:xfrm>
            <a:off x="6250049" y="998566"/>
            <a:ext cx="2811217" cy="5400000"/>
            <a:chOff x="6216911" y="921694"/>
            <a:chExt cx="2811217" cy="54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3B0795-7F80-4569-B44F-FF669BCD8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076" y="921694"/>
              <a:ext cx="2627027" cy="54000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54872DB-5033-4A83-B953-D68474C837EF}"/>
                </a:ext>
              </a:extLst>
            </p:cNvPr>
            <p:cNvSpPr/>
            <p:nvPr/>
          </p:nvSpPr>
          <p:spPr>
            <a:xfrm>
              <a:off x="6216911" y="4400224"/>
              <a:ext cx="2811217" cy="9722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9A3036A-43CC-4CCB-A907-D43020C78025}"/>
              </a:ext>
            </a:extLst>
          </p:cNvPr>
          <p:cNvSpPr/>
          <p:nvPr/>
        </p:nvSpPr>
        <p:spPr>
          <a:xfrm>
            <a:off x="5156791" y="3698268"/>
            <a:ext cx="776176" cy="3633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7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3E68227-E786-48A2-A356-60DFED846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03" y="998566"/>
            <a:ext cx="2627027" cy="5400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Reserve Book Box (1-&gt;2)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Seller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95570F-3DDF-4B98-BE7F-DF2F0CEAB428}"/>
              </a:ext>
            </a:extLst>
          </p:cNvPr>
          <p:cNvSpPr/>
          <p:nvPr/>
        </p:nvSpPr>
        <p:spPr>
          <a:xfrm>
            <a:off x="2023309" y="4477096"/>
            <a:ext cx="2811217" cy="972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19B96D-9509-4D85-946F-7942228CC9DD}"/>
              </a:ext>
            </a:extLst>
          </p:cNvPr>
          <p:cNvSpPr/>
          <p:nvPr/>
        </p:nvSpPr>
        <p:spPr>
          <a:xfrm>
            <a:off x="3942469" y="4491428"/>
            <a:ext cx="1084267" cy="943569"/>
          </a:xfrm>
          <a:prstGeom prst="ellipse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F30FA-1DCD-4017-B6DF-3EA33A250895}"/>
              </a:ext>
            </a:extLst>
          </p:cNvPr>
          <p:cNvSpPr txBox="1"/>
          <p:nvPr/>
        </p:nvSpPr>
        <p:spPr>
          <a:xfrm>
            <a:off x="5026736" y="464642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595A2F-3E32-4C59-A31F-4E1FE043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213" y="998566"/>
            <a:ext cx="2627027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A42A2D-1555-4D7D-8C8E-50353F94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02" y="998566"/>
            <a:ext cx="2627027" cy="5400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Reserve Book Box (1-&gt;2)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Seller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87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FC73E6-BF62-4687-B27B-CFD85C7E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213" y="998566"/>
            <a:ext cx="2627027" cy="5400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E453F4-AB2A-4911-86EC-506BF06BC754}"/>
              </a:ext>
            </a:extLst>
          </p:cNvPr>
          <p:cNvGrpSpPr/>
          <p:nvPr/>
        </p:nvGrpSpPr>
        <p:grpSpPr>
          <a:xfrm>
            <a:off x="2033942" y="998566"/>
            <a:ext cx="2811217" cy="5400000"/>
            <a:chOff x="6216911" y="921694"/>
            <a:chExt cx="2811217" cy="540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0C3B684-3A15-4C4A-BF59-74985BE30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076" y="921694"/>
              <a:ext cx="2627027" cy="5400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5E1276F-A6C8-4B42-8361-1FC7D677A325}"/>
                </a:ext>
              </a:extLst>
            </p:cNvPr>
            <p:cNvSpPr/>
            <p:nvPr/>
          </p:nvSpPr>
          <p:spPr>
            <a:xfrm>
              <a:off x="6216911" y="4400224"/>
              <a:ext cx="2811217" cy="9722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Reserve Book Box (1-&gt;2)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Seller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4872DB-5033-4A83-B953-D68474C837EF}"/>
              </a:ext>
            </a:extLst>
          </p:cNvPr>
          <p:cNvSpPr/>
          <p:nvPr/>
        </p:nvSpPr>
        <p:spPr>
          <a:xfrm>
            <a:off x="6250049" y="4477096"/>
            <a:ext cx="2811217" cy="972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9A3036A-43CC-4CCB-A907-D43020C78025}"/>
              </a:ext>
            </a:extLst>
          </p:cNvPr>
          <p:cNvSpPr/>
          <p:nvPr/>
        </p:nvSpPr>
        <p:spPr>
          <a:xfrm>
            <a:off x="5156791" y="3698268"/>
            <a:ext cx="776176" cy="3633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2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70339" y="178691"/>
            <a:ext cx="165867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E3024-070F-4EE1-9AD8-DB3C42BFCDEF}"/>
              </a:ext>
            </a:extLst>
          </p:cNvPr>
          <p:cNvSpPr/>
          <p:nvPr/>
        </p:nvSpPr>
        <p:spPr>
          <a:xfrm>
            <a:off x="346098" y="3281188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1433296"/>
            <a:ext cx="6344274" cy="12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Progress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(What we’ve done during last week)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B39518-EFD2-4C4E-B6EB-3C30B094EF20}"/>
              </a:ext>
            </a:extLst>
          </p:cNvPr>
          <p:cNvSpPr/>
          <p:nvPr/>
        </p:nvSpPr>
        <p:spPr>
          <a:xfrm>
            <a:off x="346097" y="4825653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3328-4FE5-431B-94F6-4CB87657BF83}"/>
              </a:ext>
            </a:extLst>
          </p:cNvPr>
          <p:cNvSpPr/>
          <p:nvPr/>
        </p:nvSpPr>
        <p:spPr>
          <a:xfrm>
            <a:off x="346098" y="1310959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3342303"/>
            <a:ext cx="50610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Further Schedule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D78DE1-C8F8-4D16-9AEC-BDAAAB8AFB52}"/>
              </a:ext>
            </a:extLst>
          </p:cNvPr>
          <p:cNvSpPr/>
          <p:nvPr/>
        </p:nvSpPr>
        <p:spPr>
          <a:xfrm>
            <a:off x="1483391" y="4909073"/>
            <a:ext cx="50610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43434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29DF6D-4AA9-4D19-97F4-48BBF8F1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213" y="997971"/>
            <a:ext cx="2627027" cy="5400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4FB18E-4B7C-4971-8040-570F28B24F69}"/>
              </a:ext>
            </a:extLst>
          </p:cNvPr>
          <p:cNvGrpSpPr/>
          <p:nvPr/>
        </p:nvGrpSpPr>
        <p:grpSpPr>
          <a:xfrm>
            <a:off x="2022678" y="997971"/>
            <a:ext cx="2811217" cy="5400000"/>
            <a:chOff x="2022678" y="997971"/>
            <a:chExt cx="2811217" cy="540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09E143-47F6-4E0C-83A3-96473A052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774" y="997971"/>
              <a:ext cx="2627027" cy="5400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E41594-36C9-41AE-B2EC-E9576FE525D1}"/>
                </a:ext>
              </a:extLst>
            </p:cNvPr>
            <p:cNvSpPr/>
            <p:nvPr/>
          </p:nvSpPr>
          <p:spPr>
            <a:xfrm>
              <a:off x="2022678" y="1398676"/>
              <a:ext cx="2811217" cy="9722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5581" y="6492875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0A99-C0C1-4B9E-9F4A-538B8D053924}"/>
              </a:ext>
            </a:extLst>
          </p:cNvPr>
          <p:cNvSpPr txBox="1"/>
          <p:nvPr/>
        </p:nvSpPr>
        <p:spPr>
          <a:xfrm>
            <a:off x="333469" y="460029"/>
            <a:ext cx="619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Transaction state – Reserve Book Box (1-&gt;2) 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1BA35-603D-473E-85E9-CFDC94C6DC13}"/>
              </a:ext>
            </a:extLst>
          </p:cNvPr>
          <p:cNvSpPr txBox="1"/>
          <p:nvPr/>
        </p:nvSpPr>
        <p:spPr>
          <a:xfrm>
            <a:off x="916803" y="998566"/>
            <a:ext cx="78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Buyer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4872DB-5033-4A83-B953-D68474C837EF}"/>
              </a:ext>
            </a:extLst>
          </p:cNvPr>
          <p:cNvSpPr/>
          <p:nvPr/>
        </p:nvSpPr>
        <p:spPr>
          <a:xfrm>
            <a:off x="6211117" y="1398676"/>
            <a:ext cx="2811217" cy="972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9A3036A-43CC-4CCB-A907-D43020C78025}"/>
              </a:ext>
            </a:extLst>
          </p:cNvPr>
          <p:cNvSpPr/>
          <p:nvPr/>
        </p:nvSpPr>
        <p:spPr>
          <a:xfrm>
            <a:off x="5156791" y="3698268"/>
            <a:ext cx="776176" cy="3633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904950"/>
            <a:ext cx="2976941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31579" y="347426"/>
            <a:ext cx="3838003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(Hardware)</a:t>
            </a:r>
            <a:endParaRPr lang="en-US"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래픽 8" descr="표">
            <a:extLst>
              <a:ext uri="{FF2B5EF4-FFF2-40B4-BE49-F238E27FC236}">
                <a16:creationId xmlns:a16="http://schemas.microsoft.com/office/drawing/2014/main" id="{FD94DFE3-37FD-4AC6-AE4B-D9CCF22AA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79" y="2114770"/>
            <a:ext cx="2883410" cy="288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53581-75B6-405A-95B1-E92AFC219C2B}"/>
              </a:ext>
            </a:extLst>
          </p:cNvPr>
          <p:cNvSpPr txBox="1"/>
          <p:nvPr/>
        </p:nvSpPr>
        <p:spPr>
          <a:xfrm>
            <a:off x="3495990" y="2480365"/>
            <a:ext cx="2934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/>
              <a:t>Locker</a:t>
            </a:r>
          </a:p>
          <a:p>
            <a:r>
              <a:rPr lang="en-US" altLang="ko-KR" sz="2400" dirty="0"/>
              <a:t>	-servo motor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CB140-795A-4E67-B09D-DF51F6F79F01}"/>
              </a:ext>
            </a:extLst>
          </p:cNvPr>
          <p:cNvSpPr txBox="1"/>
          <p:nvPr/>
        </p:nvSpPr>
        <p:spPr>
          <a:xfrm>
            <a:off x="3495990" y="3375100"/>
            <a:ext cx="323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QR code Recognition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3712-93A5-443C-B402-2C6BDFB631E8}"/>
              </a:ext>
            </a:extLst>
          </p:cNvPr>
          <p:cNvSpPr txBox="1"/>
          <p:nvPr/>
        </p:nvSpPr>
        <p:spPr>
          <a:xfrm>
            <a:off x="3495990" y="4055779"/>
            <a:ext cx="2934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Convert </a:t>
            </a:r>
          </a:p>
          <a:p>
            <a:r>
              <a:rPr lang="en-US" altLang="ko-KR" sz="2400" dirty="0"/>
              <a:t>     Hangul and English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964AD-4722-4934-9494-2BDBE48931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78" y="2713055"/>
            <a:ext cx="3138151" cy="17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9043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00129" y="33446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Locker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F91095-5449-4C96-A57F-E9C55BE1D3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3" r="14060" b="24435"/>
          <a:stretch/>
        </p:blipFill>
        <p:spPr>
          <a:xfrm>
            <a:off x="682450" y="1580261"/>
            <a:ext cx="3081779" cy="2067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C6F4F7-F5A3-4A1E-94A7-7992416013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124" r="154" b="26007"/>
          <a:stretch/>
        </p:blipFill>
        <p:spPr>
          <a:xfrm>
            <a:off x="682450" y="4013854"/>
            <a:ext cx="3081779" cy="21345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F076E0-F8D4-4FE3-844F-9DE4CDA3B584}"/>
              </a:ext>
            </a:extLst>
          </p:cNvPr>
          <p:cNvSpPr/>
          <p:nvPr/>
        </p:nvSpPr>
        <p:spPr>
          <a:xfrm>
            <a:off x="4175089" y="1678075"/>
            <a:ext cx="411983" cy="161024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A0DDDF-C6D6-4911-8F04-24DAAE8C05E3}"/>
              </a:ext>
            </a:extLst>
          </p:cNvPr>
          <p:cNvSpPr/>
          <p:nvPr/>
        </p:nvSpPr>
        <p:spPr>
          <a:xfrm>
            <a:off x="4175089" y="4276022"/>
            <a:ext cx="411983" cy="161024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E46C39-13F8-4017-8E94-8C1541C848AC}"/>
              </a:ext>
            </a:extLst>
          </p:cNvPr>
          <p:cNvSpPr/>
          <p:nvPr/>
        </p:nvSpPr>
        <p:spPr>
          <a:xfrm>
            <a:off x="4258407" y="2055958"/>
            <a:ext cx="236139" cy="10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F68AC7-C27F-4130-BF71-970F549C8AC8}"/>
              </a:ext>
            </a:extLst>
          </p:cNvPr>
          <p:cNvSpPr/>
          <p:nvPr/>
        </p:nvSpPr>
        <p:spPr>
          <a:xfrm>
            <a:off x="4241696" y="2905295"/>
            <a:ext cx="293042" cy="3101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D9B231-BCB0-4909-894A-D7CC716E6C6E}"/>
              </a:ext>
            </a:extLst>
          </p:cNvPr>
          <p:cNvSpPr/>
          <p:nvPr/>
        </p:nvSpPr>
        <p:spPr>
          <a:xfrm rot="5400000">
            <a:off x="4690385" y="5021763"/>
            <a:ext cx="236139" cy="10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2115A57-7D92-4E81-90BE-B0FFB11886F8}"/>
              </a:ext>
            </a:extLst>
          </p:cNvPr>
          <p:cNvSpPr/>
          <p:nvPr/>
        </p:nvSpPr>
        <p:spPr>
          <a:xfrm>
            <a:off x="4219907" y="5406674"/>
            <a:ext cx="293042" cy="3101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BF6C2-98BC-48D1-AE8C-E515BB50AF79}"/>
              </a:ext>
            </a:extLst>
          </p:cNvPr>
          <p:cNvSpPr txBox="1"/>
          <p:nvPr/>
        </p:nvSpPr>
        <p:spPr>
          <a:xfrm>
            <a:off x="4055433" y="113932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4EE271-234A-49F4-BDAE-B586B4355537}"/>
              </a:ext>
            </a:extLst>
          </p:cNvPr>
          <p:cNvSpPr txBox="1"/>
          <p:nvPr/>
        </p:nvSpPr>
        <p:spPr>
          <a:xfrm>
            <a:off x="4024265" y="373727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closed</a:t>
            </a:r>
            <a:endParaRPr lang="ko-KR" altLang="en-US" dirty="0"/>
          </a:p>
        </p:txBody>
      </p:sp>
      <p:pic>
        <p:nvPicPr>
          <p:cNvPr id="26" name="locker_motor">
            <a:hlinkClick r:id="" action="ppaction://media"/>
            <a:extLst>
              <a:ext uri="{FF2B5EF4-FFF2-40B4-BE49-F238E27FC236}">
                <a16:creationId xmlns:a16="http://schemas.microsoft.com/office/drawing/2014/main" id="{5D4A0E94-E0B7-4A17-9224-B1FFF70C9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7497" y="1508657"/>
            <a:ext cx="3627456" cy="44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25111" y="528794"/>
            <a:ext cx="38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QR code Recognition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6CF964-5F8E-4CFB-BE27-2E9CDEFE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89" y="1973469"/>
            <a:ext cx="5927585" cy="44456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8663B6-D8E1-49A0-9CAB-5BBC36F2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1" t="25872" r="16187" b="28266"/>
          <a:stretch/>
        </p:blipFill>
        <p:spPr>
          <a:xfrm>
            <a:off x="772885" y="1617633"/>
            <a:ext cx="3361872" cy="267072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086CDD-240E-408E-91CA-49C2D43411FD}"/>
              </a:ext>
            </a:extLst>
          </p:cNvPr>
          <p:cNvSpPr/>
          <p:nvPr/>
        </p:nvSpPr>
        <p:spPr>
          <a:xfrm>
            <a:off x="1537398" y="2461846"/>
            <a:ext cx="1688123" cy="381838"/>
          </a:xfrm>
          <a:prstGeom prst="rect">
            <a:avLst/>
          </a:prstGeom>
          <a:solidFill>
            <a:srgbClr val="FF575B">
              <a:alpha val="34118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FEFAA-4F8E-43A7-9C1F-78174803C39E}"/>
              </a:ext>
            </a:extLst>
          </p:cNvPr>
          <p:cNvSpPr txBox="1"/>
          <p:nvPr/>
        </p:nvSpPr>
        <p:spPr>
          <a:xfrm>
            <a:off x="1127199" y="1801916"/>
            <a:ext cx="5868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Eras Bold ITC" panose="020B0907030504020204" pitchFamily="34" charset="0"/>
                <a:ea typeface="Source Sans Pro" panose="020B0503030403020204" pitchFamily="34" charset="0"/>
              </a:rPr>
              <a:t>Successfully recognize </a:t>
            </a:r>
            <a:r>
              <a:rPr lang="en-US" altLang="ko-KR" sz="2800" b="1" dirty="0" err="1">
                <a:solidFill>
                  <a:srgbClr val="FF0000"/>
                </a:solidFill>
                <a:latin typeface="Eras Bold ITC" panose="020B0907030504020204" pitchFamily="34" charset="0"/>
                <a:ea typeface="Source Sans Pro" panose="020B0503030403020204" pitchFamily="34" charset="0"/>
              </a:rPr>
              <a:t>QRcode</a:t>
            </a:r>
            <a:r>
              <a:rPr lang="en-US" altLang="ko-KR" sz="2800" b="1" dirty="0">
                <a:solidFill>
                  <a:srgbClr val="FF0000"/>
                </a:solidFill>
                <a:latin typeface="Eras Bold ITC" panose="020B0907030504020204" pitchFamily="34" charset="0"/>
                <a:ea typeface="Source Sans Pro" panose="020B0503030403020204" pitchFamily="34" charset="0"/>
              </a:rPr>
              <a:t>!</a:t>
            </a:r>
            <a:endParaRPr lang="ko-KR" altLang="en-US" sz="2800" b="1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82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959D37-0726-4245-AC26-16571D0DF49A}"/>
              </a:ext>
            </a:extLst>
          </p:cNvPr>
          <p:cNvSpPr txBox="1"/>
          <p:nvPr/>
        </p:nvSpPr>
        <p:spPr>
          <a:xfrm>
            <a:off x="219604" y="465402"/>
            <a:ext cx="38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QR code Recognition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EC00B-B89C-4459-9CB8-FE5FBF94CA81}"/>
              </a:ext>
            </a:extLst>
          </p:cNvPr>
          <p:cNvSpPr txBox="1"/>
          <p:nvPr/>
        </p:nvSpPr>
        <p:spPr>
          <a:xfrm>
            <a:off x="219604" y="1484539"/>
            <a:ext cx="1174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However…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6DC04-009B-482E-8E24-EE30F79B5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38" b="27912"/>
          <a:stretch/>
        </p:blipFill>
        <p:spPr>
          <a:xfrm>
            <a:off x="679316" y="2039817"/>
            <a:ext cx="4069792" cy="3084893"/>
          </a:xfrm>
          <a:prstGeom prst="rect">
            <a:avLst/>
          </a:prstGeom>
        </p:spPr>
      </p:pic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CD74FDBA-134B-4CD0-844E-6FCDFA40A7A4}"/>
              </a:ext>
            </a:extLst>
          </p:cNvPr>
          <p:cNvSpPr/>
          <p:nvPr/>
        </p:nvSpPr>
        <p:spPr>
          <a:xfrm>
            <a:off x="679432" y="5215328"/>
            <a:ext cx="714999" cy="808942"/>
          </a:xfrm>
          <a:prstGeom prst="mathMultiply">
            <a:avLst>
              <a:gd name="adj1" fmla="val 164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855CD-A9D7-4CC0-9EAD-D0E5E4F90AB5}"/>
              </a:ext>
            </a:extLst>
          </p:cNvPr>
          <p:cNvSpPr txBox="1"/>
          <p:nvPr/>
        </p:nvSpPr>
        <p:spPr>
          <a:xfrm>
            <a:off x="1293948" y="5419744"/>
            <a:ext cx="2897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Cannot</a:t>
            </a:r>
            <a:r>
              <a:rPr lang="en-US" altLang="ko-KR" sz="2000" dirty="0"/>
              <a:t> recognize Barcode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2B6BE-DDCA-4356-AF9E-F661D36A4A19}"/>
              </a:ext>
            </a:extLst>
          </p:cNvPr>
          <p:cNvSpPr txBox="1"/>
          <p:nvPr/>
        </p:nvSpPr>
        <p:spPr>
          <a:xfrm>
            <a:off x="1705930" y="5824215"/>
            <a:ext cx="289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due to </a:t>
            </a:r>
            <a:r>
              <a:rPr lang="en-US" altLang="ko-KR" sz="2000" u="sng" dirty="0"/>
              <a:t>low camera quality</a:t>
            </a:r>
            <a:endParaRPr lang="ko-KR" altLang="en-US" sz="2000" u="sng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656118-6286-4236-9C2A-BFF1C86E0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0" t="3411" r="6339" b="75632"/>
          <a:stretch/>
        </p:blipFill>
        <p:spPr>
          <a:xfrm>
            <a:off x="5363624" y="3407735"/>
            <a:ext cx="3536809" cy="2701014"/>
          </a:xfrm>
          <a:prstGeom prst="rect">
            <a:avLst/>
          </a:prstGeom>
        </p:spPr>
      </p:pic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5713189C-84C9-4938-9001-FB42062C7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6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D9A70-CC83-4704-A3D7-4213376DD80F}"/>
              </a:ext>
            </a:extLst>
          </p:cNvPr>
          <p:cNvSpPr txBox="1"/>
          <p:nvPr/>
        </p:nvSpPr>
        <p:spPr>
          <a:xfrm>
            <a:off x="5454497" y="2975462"/>
            <a:ext cx="311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▼ </a:t>
            </a:r>
            <a:r>
              <a:rPr lang="en-US" altLang="ko-KR" dirty="0"/>
              <a:t>raspberry pi camera module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6085F0-708D-4B73-9593-5EAE51AB56B7}"/>
              </a:ext>
            </a:extLst>
          </p:cNvPr>
          <p:cNvGrpSpPr/>
          <p:nvPr/>
        </p:nvGrpSpPr>
        <p:grpSpPr>
          <a:xfrm>
            <a:off x="5092995" y="1569603"/>
            <a:ext cx="4744355" cy="4871817"/>
            <a:chOff x="5092995" y="1484539"/>
            <a:chExt cx="4744355" cy="487181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354BAE7-06C3-44BE-88AA-2E549F737A6D}"/>
                </a:ext>
              </a:extLst>
            </p:cNvPr>
            <p:cNvSpPr/>
            <p:nvPr/>
          </p:nvSpPr>
          <p:spPr>
            <a:xfrm>
              <a:off x="5092995" y="1484539"/>
              <a:ext cx="4593401" cy="4871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BE461F-B63C-40C1-A70B-A06998477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7" t="17723" r="10193" b="18336"/>
            <a:stretch/>
          </p:blipFill>
          <p:spPr>
            <a:xfrm>
              <a:off x="5188203" y="2399842"/>
              <a:ext cx="4258936" cy="2518285"/>
            </a:xfrm>
            <a:prstGeom prst="rect">
              <a:avLst/>
            </a:prstGeom>
          </p:spPr>
        </p:pic>
        <p:sp>
          <p:nvSpPr>
            <p:cNvPr id="31" name="원형: 비어 있음 30">
              <a:extLst>
                <a:ext uri="{FF2B5EF4-FFF2-40B4-BE49-F238E27FC236}">
                  <a16:creationId xmlns:a16="http://schemas.microsoft.com/office/drawing/2014/main" id="{9B0F0DAB-E9C2-4F16-A0FF-401E89800324}"/>
                </a:ext>
              </a:extLst>
            </p:cNvPr>
            <p:cNvSpPr/>
            <p:nvPr/>
          </p:nvSpPr>
          <p:spPr>
            <a:xfrm>
              <a:off x="5367692" y="5318237"/>
              <a:ext cx="492620" cy="496119"/>
            </a:xfrm>
            <a:prstGeom prst="donut">
              <a:avLst/>
            </a:prstGeom>
            <a:solidFill>
              <a:srgbClr val="329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763305-7BD6-4113-907B-BDBC9AB638B7}"/>
                </a:ext>
              </a:extLst>
            </p:cNvPr>
            <p:cNvSpPr txBox="1"/>
            <p:nvPr/>
          </p:nvSpPr>
          <p:spPr>
            <a:xfrm>
              <a:off x="5867250" y="5349674"/>
              <a:ext cx="2541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u="sng" dirty="0"/>
                <a:t>Can</a:t>
              </a:r>
              <a:r>
                <a:rPr lang="en-US" altLang="ko-KR" sz="2000" dirty="0"/>
                <a:t> recognize Barcode</a:t>
              </a:r>
              <a:endParaRPr lang="ko-KR" altLang="en-US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42253E-6C9D-4A6C-9BD2-4B63C49D5826}"/>
                </a:ext>
              </a:extLst>
            </p:cNvPr>
            <p:cNvSpPr txBox="1"/>
            <p:nvPr/>
          </p:nvSpPr>
          <p:spPr>
            <a:xfrm>
              <a:off x="5958403" y="5749784"/>
              <a:ext cx="3878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when we put the image of barcode </a:t>
              </a:r>
              <a:endParaRPr lang="ko-KR" altLang="en-US" sz="20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92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D7532-92EB-4CB9-AFBB-0C50B9B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F5406-BEF1-4572-B6F1-5F5CC351A1F8}"/>
              </a:ext>
            </a:extLst>
          </p:cNvPr>
          <p:cNvSpPr txBox="1"/>
          <p:nvPr/>
        </p:nvSpPr>
        <p:spPr>
          <a:xfrm>
            <a:off x="270469" y="418275"/>
            <a:ext cx="412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Convert Hangul and English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B46FE-D01D-40F3-BAD5-ED49D0AD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7" y="1881280"/>
            <a:ext cx="5366657" cy="4024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628F3-B3FD-4119-9F3D-6B1031C98623}"/>
              </a:ext>
            </a:extLst>
          </p:cNvPr>
          <p:cNvSpPr txBox="1"/>
          <p:nvPr/>
        </p:nvSpPr>
        <p:spPr>
          <a:xfrm>
            <a:off x="828386" y="1195944"/>
            <a:ext cx="358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Fail to write Hangul in Raspberry Pi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DAE86-8771-4833-8881-82CF6FC3E261}"/>
              </a:ext>
            </a:extLst>
          </p:cNvPr>
          <p:cNvSpPr/>
          <p:nvPr/>
        </p:nvSpPr>
        <p:spPr>
          <a:xfrm>
            <a:off x="3567164" y="3893776"/>
            <a:ext cx="1698172" cy="10198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4C519-D1D1-463C-9E3F-06081BA6BC4D}"/>
              </a:ext>
            </a:extLst>
          </p:cNvPr>
          <p:cNvSpPr txBox="1"/>
          <p:nvPr/>
        </p:nvSpPr>
        <p:spPr>
          <a:xfrm>
            <a:off x="2418314" y="3497863"/>
            <a:ext cx="304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Changing setting didn’t work…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래픽 12" descr="채우기 없는 우는 얼굴">
            <a:extLst>
              <a:ext uri="{FF2B5EF4-FFF2-40B4-BE49-F238E27FC236}">
                <a16:creationId xmlns:a16="http://schemas.microsoft.com/office/drawing/2014/main" id="{F9562F91-CDBE-4683-A8FB-12A832327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0648" y="294928"/>
            <a:ext cx="759820" cy="75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294986" y="1850022"/>
            <a:ext cx="4742671" cy="1917244"/>
            <a:chOff x="3708803" y="1255614"/>
            <a:chExt cx="4742671" cy="1917244"/>
          </a:xfrm>
        </p:grpSpPr>
        <p:sp>
          <p:nvSpPr>
            <p:cNvPr id="13" name="직사각형 12"/>
            <p:cNvSpPr/>
            <p:nvPr/>
          </p:nvSpPr>
          <p:spPr>
            <a:xfrm>
              <a:off x="3708803" y="2496326"/>
              <a:ext cx="4742671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Further Schedule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63878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092FA-AA05-4244-BAAA-92C80BCD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967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A691CC-DA9F-48C3-9B21-17219390A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"/>
          <a:stretch/>
        </p:blipFill>
        <p:spPr>
          <a:xfrm>
            <a:off x="751840" y="1203549"/>
            <a:ext cx="8020371" cy="508524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CC9AC-5763-4FDF-9D90-04E7C38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EED4D6-62D1-4EFA-8AC0-994E8163C066}"/>
              </a:ext>
            </a:extLst>
          </p:cNvPr>
          <p:cNvCxnSpPr>
            <a:cxnSpLocks/>
          </p:cNvCxnSpPr>
          <p:nvPr/>
        </p:nvCxnSpPr>
        <p:spPr>
          <a:xfrm>
            <a:off x="404213" y="770162"/>
            <a:ext cx="190094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5734B5F1-6A23-480C-8D26-D983AB013C6D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Last week(done)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725C6-5673-432E-8B72-CD9DC0F1D81D}"/>
              </a:ext>
            </a:extLst>
          </p:cNvPr>
          <p:cNvSpPr/>
          <p:nvPr/>
        </p:nvSpPr>
        <p:spPr>
          <a:xfrm>
            <a:off x="780310" y="3215819"/>
            <a:ext cx="1611199" cy="2438632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C47276-B659-468C-8B2C-08C131BA299F}"/>
              </a:ext>
            </a:extLst>
          </p:cNvPr>
          <p:cNvSpPr/>
          <p:nvPr/>
        </p:nvSpPr>
        <p:spPr>
          <a:xfrm>
            <a:off x="6800781" y="1188686"/>
            <a:ext cx="494326" cy="5085247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A691CC-DA9F-48C3-9B21-17219390A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"/>
          <a:stretch/>
        </p:blipFill>
        <p:spPr>
          <a:xfrm>
            <a:off x="751840" y="1203549"/>
            <a:ext cx="8020371" cy="508524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CC9AC-5763-4FDF-9D90-04E7C38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EED4D6-62D1-4EFA-8AC0-994E8163C066}"/>
              </a:ext>
            </a:extLst>
          </p:cNvPr>
          <p:cNvCxnSpPr>
            <a:cxnSpLocks/>
          </p:cNvCxnSpPr>
          <p:nvPr/>
        </p:nvCxnSpPr>
        <p:spPr>
          <a:xfrm>
            <a:off x="404216" y="724697"/>
            <a:ext cx="190094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5734B5F1-6A23-480C-8D26-D983AB013C6D}"/>
              </a:ext>
            </a:extLst>
          </p:cNvPr>
          <p:cNvSpPr txBox="1"/>
          <p:nvPr/>
        </p:nvSpPr>
        <p:spPr>
          <a:xfrm>
            <a:off x="329785" y="201476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This week(to do)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725C6-5673-432E-8B72-CD9DC0F1D81D}"/>
              </a:ext>
            </a:extLst>
          </p:cNvPr>
          <p:cNvSpPr/>
          <p:nvPr/>
        </p:nvSpPr>
        <p:spPr>
          <a:xfrm>
            <a:off x="780310" y="3215818"/>
            <a:ext cx="1611199" cy="3087839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C47276-B659-468C-8B2C-08C131BA299F}"/>
              </a:ext>
            </a:extLst>
          </p:cNvPr>
          <p:cNvSpPr/>
          <p:nvPr/>
        </p:nvSpPr>
        <p:spPr>
          <a:xfrm>
            <a:off x="7293146" y="1188686"/>
            <a:ext cx="494326" cy="5085247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89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5E817D0-9482-4FD0-B4BE-25BA42DF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80" y="4565988"/>
            <a:ext cx="7889337" cy="20631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7CBAAA-3705-44A2-BC17-068073475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681" y="2369350"/>
            <a:ext cx="7901885" cy="2119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C69DA0-1089-4CF5-B356-D588D7BC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681" y="160658"/>
            <a:ext cx="7889336" cy="2119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1027FB-942E-4C88-B0DD-4B36B30293A5}"/>
              </a:ext>
            </a:extLst>
          </p:cNvPr>
          <p:cNvSpPr/>
          <p:nvPr/>
        </p:nvSpPr>
        <p:spPr>
          <a:xfrm>
            <a:off x="310503" y="916933"/>
            <a:ext cx="1136465" cy="257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B05855-A696-46C0-9DAC-691557F2F443}"/>
              </a:ext>
            </a:extLst>
          </p:cNvPr>
          <p:cNvSpPr/>
          <p:nvPr/>
        </p:nvSpPr>
        <p:spPr>
          <a:xfrm>
            <a:off x="385119" y="699507"/>
            <a:ext cx="669810" cy="669810"/>
          </a:xfrm>
          <a:prstGeom prst="ellipse">
            <a:avLst/>
          </a:prstGeom>
          <a:noFill/>
          <a:ln w="19050">
            <a:solidFill>
              <a:srgbClr val="FFB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965282-864D-4BE4-878B-61DB22954361}"/>
              </a:ext>
            </a:extLst>
          </p:cNvPr>
          <p:cNvGrpSpPr/>
          <p:nvPr/>
        </p:nvGrpSpPr>
        <p:grpSpPr>
          <a:xfrm>
            <a:off x="19986" y="2875461"/>
            <a:ext cx="1877800" cy="820790"/>
            <a:chOff x="3778722" y="423761"/>
            <a:chExt cx="1877800" cy="82079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D5993E-FFD4-49E4-B6C7-09572A175753}"/>
                </a:ext>
              </a:extLst>
            </p:cNvPr>
            <p:cNvSpPr/>
            <p:nvPr/>
          </p:nvSpPr>
          <p:spPr>
            <a:xfrm>
              <a:off x="418824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203;p28">
              <a:extLst>
                <a:ext uri="{FF2B5EF4-FFF2-40B4-BE49-F238E27FC236}">
                  <a16:creationId xmlns:a16="http://schemas.microsoft.com/office/drawing/2014/main" id="{67FB02BE-522F-4367-B5AF-77ED2F18D643}"/>
                </a:ext>
              </a:extLst>
            </p:cNvPr>
            <p:cNvSpPr txBox="1"/>
            <p:nvPr/>
          </p:nvSpPr>
          <p:spPr>
            <a:xfrm>
              <a:off x="3778722" y="423761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Yuseon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Nam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14D36-1B2E-46D8-8757-F244919BAD45}"/>
              </a:ext>
            </a:extLst>
          </p:cNvPr>
          <p:cNvGrpSpPr/>
          <p:nvPr/>
        </p:nvGrpSpPr>
        <p:grpSpPr>
          <a:xfrm>
            <a:off x="4423" y="5081815"/>
            <a:ext cx="1877800" cy="862779"/>
            <a:chOff x="7367042" y="375914"/>
            <a:chExt cx="1877800" cy="8627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F390A4-6BA2-40C0-885B-EF9608946793}"/>
                </a:ext>
              </a:extLst>
            </p:cNvPr>
            <p:cNvSpPr/>
            <p:nvPr/>
          </p:nvSpPr>
          <p:spPr>
            <a:xfrm>
              <a:off x="783060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203;p28">
              <a:extLst>
                <a:ext uri="{FF2B5EF4-FFF2-40B4-BE49-F238E27FC236}">
                  <a16:creationId xmlns:a16="http://schemas.microsoft.com/office/drawing/2014/main" id="{9637C485-96D9-45E1-A18B-D06B3D35C34A}"/>
                </a:ext>
              </a:extLst>
            </p:cNvPr>
            <p:cNvSpPr txBox="1"/>
            <p:nvPr/>
          </p:nvSpPr>
          <p:spPr>
            <a:xfrm>
              <a:off x="7367042" y="375914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Seungyun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Lee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49009" y="559679"/>
            <a:ext cx="203786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Hoyun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 Ko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05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7266E7-1C67-4047-8F42-3FAF8438E48E}"/>
              </a:ext>
            </a:extLst>
          </p:cNvPr>
          <p:cNvSpPr/>
          <p:nvPr/>
        </p:nvSpPr>
        <p:spPr>
          <a:xfrm>
            <a:off x="7722791" y="154467"/>
            <a:ext cx="979537" cy="6474661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2DE001A6-5CDD-4A11-8350-B5BE3132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555276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AB25FA-7DD6-478C-B7DD-59F17C34BAA0}"/>
              </a:ext>
            </a:extLst>
          </p:cNvPr>
          <p:cNvSpPr/>
          <p:nvPr/>
        </p:nvSpPr>
        <p:spPr>
          <a:xfrm>
            <a:off x="1817255" y="1162495"/>
            <a:ext cx="1611199" cy="720000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54476-82DA-4DE7-8F8A-9E8586125E98}"/>
              </a:ext>
            </a:extLst>
          </p:cNvPr>
          <p:cNvSpPr/>
          <p:nvPr/>
        </p:nvSpPr>
        <p:spPr>
          <a:xfrm>
            <a:off x="1823416" y="5506497"/>
            <a:ext cx="1611199" cy="673241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91028-A0EC-4920-A3C0-49DA13FF3270}"/>
              </a:ext>
            </a:extLst>
          </p:cNvPr>
          <p:cNvSpPr/>
          <p:nvPr/>
        </p:nvSpPr>
        <p:spPr>
          <a:xfrm>
            <a:off x="1830025" y="3539265"/>
            <a:ext cx="1611199" cy="504000"/>
          </a:xfrm>
          <a:prstGeom prst="rect">
            <a:avLst/>
          </a:prstGeom>
          <a:noFill/>
          <a:ln w="76200">
            <a:solidFill>
              <a:srgbClr val="FF5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1317363" y="1879874"/>
            <a:ext cx="6989283" cy="2093765"/>
            <a:chOff x="1731180" y="1285466"/>
            <a:chExt cx="6989283" cy="2093765"/>
          </a:xfrm>
        </p:grpSpPr>
        <p:sp>
          <p:nvSpPr>
            <p:cNvPr id="13" name="직사각형 12"/>
            <p:cNvSpPr/>
            <p:nvPr/>
          </p:nvSpPr>
          <p:spPr>
            <a:xfrm>
              <a:off x="1731180" y="2702699"/>
              <a:ext cx="6989283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we’ve done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1933" y="1285466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5E790E-838F-4743-8B72-A2B4181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65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7578281" y="4827244"/>
            <a:ext cx="2338352" cy="2039382"/>
          </a:xfrm>
          <a:custGeom>
            <a:avLst/>
            <a:gdLst/>
            <a:ahLst/>
            <a:cxnLst/>
            <a:rect l="l" t="t" r="r" b="b"/>
            <a:pathLst>
              <a:path w="2338352" h="2039382">
                <a:moveTo>
                  <a:pt x="1695488" y="0"/>
                </a:moveTo>
                <a:cubicBezTo>
                  <a:pt x="1923143" y="0"/>
                  <a:pt x="2140319" y="44868"/>
                  <a:pt x="2338352" y="126983"/>
                </a:cubicBezTo>
                <a:lnTo>
                  <a:pt x="2338352" y="2039382"/>
                </a:lnTo>
                <a:lnTo>
                  <a:pt x="35011" y="2039382"/>
                </a:lnTo>
                <a:cubicBezTo>
                  <a:pt x="12020" y="1928346"/>
                  <a:pt x="0" y="1813321"/>
                  <a:pt x="0" y="1695488"/>
                </a:cubicBezTo>
                <a:cubicBezTo>
                  <a:pt x="0" y="759096"/>
                  <a:pt x="759096" y="0"/>
                  <a:pt x="1695488" y="0"/>
                </a:cubicBezTo>
                <a:close/>
              </a:path>
            </a:pathLst>
          </a:custGeom>
          <a:solidFill>
            <a:srgbClr val="FFB17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07041" y="5574462"/>
            <a:ext cx="2367312" cy="1292164"/>
          </a:xfrm>
          <a:custGeom>
            <a:avLst/>
            <a:gdLst/>
            <a:ahLst/>
            <a:cxnLst/>
            <a:rect l="l" t="t" r="r" b="b"/>
            <a:pathLst>
              <a:path w="2367312" h="1292164">
                <a:moveTo>
                  <a:pt x="1183656" y="0"/>
                </a:moveTo>
                <a:cubicBezTo>
                  <a:pt x="1837371" y="0"/>
                  <a:pt x="2367312" y="529941"/>
                  <a:pt x="2367312" y="1183656"/>
                </a:cubicBezTo>
                <a:lnTo>
                  <a:pt x="2361833" y="1292164"/>
                </a:lnTo>
                <a:lnTo>
                  <a:pt x="5479" y="1292164"/>
                </a:lnTo>
                <a:cubicBezTo>
                  <a:pt x="1661" y="1256465"/>
                  <a:pt x="0" y="1220254"/>
                  <a:pt x="0" y="1183656"/>
                </a:cubicBezTo>
                <a:cubicBezTo>
                  <a:pt x="0" y="529941"/>
                  <a:pt x="529941" y="0"/>
                  <a:pt x="1183656" y="0"/>
                </a:cubicBezTo>
                <a:close/>
              </a:path>
            </a:pathLst>
          </a:custGeom>
          <a:solidFill>
            <a:schemeClr val="accent6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CE472-7E15-4E70-B95E-0A25224AF039}"/>
              </a:ext>
            </a:extLst>
          </p:cNvPr>
          <p:cNvSpPr/>
          <p:nvPr/>
        </p:nvSpPr>
        <p:spPr>
          <a:xfrm>
            <a:off x="3779147" y="2672678"/>
            <a:ext cx="2347706" cy="121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D093FB-CCDB-4259-9463-6C50F480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70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1900949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Progress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7709" y="6259501"/>
            <a:ext cx="2228850" cy="365125"/>
          </a:xfrm>
        </p:spPr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44E5A4-E4D1-499D-888C-487B74014C85}"/>
              </a:ext>
            </a:extLst>
          </p:cNvPr>
          <p:cNvGrpSpPr/>
          <p:nvPr/>
        </p:nvGrpSpPr>
        <p:grpSpPr>
          <a:xfrm>
            <a:off x="6274090" y="1418161"/>
            <a:ext cx="2107238" cy="4674596"/>
            <a:chOff x="323241" y="1425662"/>
            <a:chExt cx="2107238" cy="467459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8AEE16-22E7-4D3B-B16A-B8F575BDA0AF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24" name="그래픽 23" descr="스마트폰">
                <a:extLst>
                  <a:ext uri="{FF2B5EF4-FFF2-40B4-BE49-F238E27FC236}">
                    <a16:creationId xmlns:a16="http://schemas.microsoft.com/office/drawing/2014/main" id="{6F0A8F4B-777D-44A0-9C7C-AB0D4959C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18165CD-E921-45B5-A321-877DA1414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76B944-1FC2-4AD3-91AC-40440C3CC303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21" name="그래픽 20" descr="표">
              <a:extLst>
                <a:ext uri="{FF2B5EF4-FFF2-40B4-BE49-F238E27FC236}">
                  <a16:creationId xmlns:a16="http://schemas.microsoft.com/office/drawing/2014/main" id="{94CD6C57-9605-4A4F-A573-5B6F0FD8D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241" y="3974448"/>
              <a:ext cx="2107238" cy="21072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1280E2-56A6-4CFC-B61E-C97450FF0310}"/>
                </a:ext>
              </a:extLst>
            </p:cNvPr>
            <p:cNvSpPr txBox="1"/>
            <p:nvPr/>
          </p:nvSpPr>
          <p:spPr>
            <a:xfrm>
              <a:off x="900774" y="573092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A73F15-1D15-4F3A-8EDD-45EBD31795DD}"/>
                </a:ext>
              </a:extLst>
            </p:cNvPr>
            <p:cNvSpPr txBox="1"/>
            <p:nvPr/>
          </p:nvSpPr>
          <p:spPr>
            <a:xfrm>
              <a:off x="719885" y="2961916"/>
              <a:ext cx="1313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Apppication</a:t>
              </a:r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3C832F-D67B-455A-A85B-85C3B8D4DE18}"/>
              </a:ext>
            </a:extLst>
          </p:cNvPr>
          <p:cNvSpPr txBox="1"/>
          <p:nvPr/>
        </p:nvSpPr>
        <p:spPr>
          <a:xfrm>
            <a:off x="627662" y="3109128"/>
            <a:ext cx="276928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BookBoxBook</a:t>
            </a:r>
            <a:endParaRPr lang="ko-KR" altLang="en-US"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EEDAED0-1516-4BDB-A3F7-7D2D27883D00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 flipV="1">
            <a:off x="3396946" y="2216299"/>
            <a:ext cx="3081520" cy="1215995"/>
          </a:xfrm>
          <a:prstGeom prst="line">
            <a:avLst/>
          </a:prstGeom>
          <a:ln w="38100">
            <a:solidFill>
              <a:srgbClr val="C5E0B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491D2D-A50F-4B42-8A6E-BBA016F0B1E5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>
            <a:off x="3396946" y="3432294"/>
            <a:ext cx="2877144" cy="1588272"/>
          </a:xfrm>
          <a:prstGeom prst="line">
            <a:avLst/>
          </a:prstGeom>
          <a:ln w="38100">
            <a:solidFill>
              <a:srgbClr val="C5E0B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22678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229266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29785" y="233374"/>
            <a:ext cx="6849928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Application - Done</a:t>
            </a: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DCF1E-69C3-4640-83D2-8AB33DDD5F83}"/>
              </a:ext>
            </a:extLst>
          </p:cNvPr>
          <p:cNvSpPr txBox="1"/>
          <p:nvPr/>
        </p:nvSpPr>
        <p:spPr>
          <a:xfrm>
            <a:off x="3449855" y="1961644"/>
            <a:ext cx="369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Database Reconstruction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69AC6-ADF8-4529-B2CD-DB2E44EC634E}"/>
              </a:ext>
            </a:extLst>
          </p:cNvPr>
          <p:cNvSpPr txBox="1"/>
          <p:nvPr/>
        </p:nvSpPr>
        <p:spPr>
          <a:xfrm>
            <a:off x="3451071" y="3298112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Book Search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7B9F7-5B93-41B0-9C24-D70923F78091}"/>
              </a:ext>
            </a:extLst>
          </p:cNvPr>
          <p:cNvSpPr txBox="1"/>
          <p:nvPr/>
        </p:nvSpPr>
        <p:spPr>
          <a:xfrm>
            <a:off x="3419300" y="2629878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Show Cover Image</a:t>
            </a:r>
            <a:endParaRPr lang="ko-KR" altLang="en-US" sz="2400" dirty="0"/>
          </a:p>
        </p:txBody>
      </p:sp>
      <p:pic>
        <p:nvPicPr>
          <p:cNvPr id="21" name="그래픽 20" descr="스마트폰">
            <a:extLst>
              <a:ext uri="{FF2B5EF4-FFF2-40B4-BE49-F238E27FC236}">
                <a16:creationId xmlns:a16="http://schemas.microsoft.com/office/drawing/2014/main" id="{19998FB9-8230-4B14-939D-96E9D7E23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97"/>
          <a:stretch/>
        </p:blipFill>
        <p:spPr>
          <a:xfrm>
            <a:off x="-606904" y="1956390"/>
            <a:ext cx="4394492" cy="38697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EBC4BC-0B12-4CB5-948B-F364AAC44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1" b="90939" l="5346" r="89915">
                        <a14:foregroundMark x1="43135" y1="89968" x2="49332" y2="91100"/>
                        <a14:foregroundMark x1="49332" y1="91100" x2="50790" y2="89806"/>
                        <a14:foregroundMark x1="11057" y1="25566" x2="6804" y2="31877"/>
                        <a14:foregroundMark x1="6804" y1="31877" x2="6415" y2="34077"/>
                        <a14:foregroundMark x1="5856" y1="41424" x2="10571" y2="53398"/>
                        <a14:backgroundMark x1="5589" y1="33981" x2="5225" y2="39482"/>
                        <a14:backgroundMark x1="5711" y1="38997" x2="5711" y2="41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847" y="3077089"/>
            <a:ext cx="1929286" cy="16163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D3257A-12E2-4009-85A6-DDBF29222C1A}"/>
              </a:ext>
            </a:extLst>
          </p:cNvPr>
          <p:cNvSpPr txBox="1"/>
          <p:nvPr/>
        </p:nvSpPr>
        <p:spPr>
          <a:xfrm>
            <a:off x="-375627" y="2652527"/>
            <a:ext cx="393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B.B.B</a:t>
            </a:r>
            <a:endParaRPr lang="ko-KR" altLang="en-US" sz="3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728621-4E5B-4057-AAF6-A0C1F5D02D4F}"/>
              </a:ext>
            </a:extLst>
          </p:cNvPr>
          <p:cNvGrpSpPr/>
          <p:nvPr/>
        </p:nvGrpSpPr>
        <p:grpSpPr>
          <a:xfrm>
            <a:off x="4953000" y="136519"/>
            <a:ext cx="4756705" cy="1560704"/>
            <a:chOff x="4978252" y="-107674"/>
            <a:chExt cx="4756705" cy="15607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BB11B1-9C95-46DC-812E-D9626961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113" y="9779"/>
              <a:ext cx="2738844" cy="14432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29283E-E95F-4CDA-8007-7D5C0E0E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252" y="-107674"/>
              <a:ext cx="2168008" cy="137378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E10379-E42E-40E2-B875-D5869711AD12}"/>
              </a:ext>
            </a:extLst>
          </p:cNvPr>
          <p:cNvSpPr txBox="1"/>
          <p:nvPr/>
        </p:nvSpPr>
        <p:spPr>
          <a:xfrm>
            <a:off x="3419299" y="3963539"/>
            <a:ext cx="423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Buy List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76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993EF-B994-4BC9-A3C1-FBB952CA097E}"/>
              </a:ext>
            </a:extLst>
          </p:cNvPr>
          <p:cNvSpPr txBox="1"/>
          <p:nvPr/>
        </p:nvSpPr>
        <p:spPr>
          <a:xfrm>
            <a:off x="366126" y="432582"/>
            <a:ext cx="423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Database </a:t>
            </a:r>
            <a:r>
              <a:rPr lang="en-US" altLang="ko-KR" sz="2400" u="sng" dirty="0"/>
              <a:t>Re</a:t>
            </a:r>
            <a:r>
              <a:rPr lang="en-US" altLang="ko-KR" sz="2400" dirty="0"/>
              <a:t>construction</a:t>
            </a:r>
            <a:endParaRPr lang="ko-KR" altLang="en-US" sz="2400" dirty="0"/>
          </a:p>
        </p:txBody>
      </p:sp>
      <p:pic>
        <p:nvPicPr>
          <p:cNvPr id="11" name="그래픽 10" descr="채우기 없는 우는 얼굴">
            <a:extLst>
              <a:ext uri="{FF2B5EF4-FFF2-40B4-BE49-F238E27FC236}">
                <a16:creationId xmlns:a16="http://schemas.microsoft.com/office/drawing/2014/main" id="{ED0912FC-94FF-4EC4-9C25-2337466C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5104" y="283504"/>
            <a:ext cx="759820" cy="7598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BCC76F-8323-4498-B148-65348C94F3FA}"/>
              </a:ext>
            </a:extLst>
          </p:cNvPr>
          <p:cNvSpPr txBox="1"/>
          <p:nvPr/>
        </p:nvSpPr>
        <p:spPr>
          <a:xfrm>
            <a:off x="1208257" y="4529454"/>
            <a:ext cx="748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: Realize there are some </a:t>
            </a:r>
            <a:r>
              <a:rPr lang="en-US" altLang="ko-KR" sz="2400" u="sng" dirty="0"/>
              <a:t>problems</a:t>
            </a:r>
            <a:r>
              <a:rPr lang="en-US" altLang="ko-KR" sz="2400" dirty="0"/>
              <a:t> with Server or </a:t>
            </a:r>
            <a:r>
              <a:rPr lang="en-US" altLang="ko-KR" sz="2400" u="sng" dirty="0"/>
              <a:t>Database</a:t>
            </a:r>
            <a:endParaRPr lang="ko-KR" altLang="en-US" sz="2400" u="sng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28C016-E1D3-4579-A0CE-4F14E04FCB03}"/>
              </a:ext>
            </a:extLst>
          </p:cNvPr>
          <p:cNvGrpSpPr/>
          <p:nvPr/>
        </p:nvGrpSpPr>
        <p:grpSpPr>
          <a:xfrm>
            <a:off x="1413953" y="2197550"/>
            <a:ext cx="6833095" cy="1889998"/>
            <a:chOff x="1122190" y="1895111"/>
            <a:chExt cx="6833095" cy="188999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76DAA4-5EF1-4D93-B5F7-35277B2AC5BF}"/>
                </a:ext>
              </a:extLst>
            </p:cNvPr>
            <p:cNvGrpSpPr/>
            <p:nvPr/>
          </p:nvGrpSpPr>
          <p:grpSpPr>
            <a:xfrm>
              <a:off x="1122190" y="1895111"/>
              <a:ext cx="6833095" cy="1889998"/>
              <a:chOff x="653143" y="1514229"/>
              <a:chExt cx="4307825" cy="84689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DAA6929-9A2F-4F2B-B644-5DFF01B6A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768" y="1514229"/>
                <a:ext cx="4267200" cy="846899"/>
              </a:xfrm>
              <a:prstGeom prst="rect">
                <a:avLst/>
              </a:prstGeom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EE32DDE-9D64-424C-9FFD-16FA9F54BFBF}"/>
                  </a:ext>
                </a:extLst>
              </p:cNvPr>
              <p:cNvSpPr/>
              <p:nvPr/>
            </p:nvSpPr>
            <p:spPr>
              <a:xfrm>
                <a:off x="653143" y="2009868"/>
                <a:ext cx="4142406" cy="19993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0E5AE0-8222-43C7-B365-042DB019A0AE}"/>
                </a:ext>
              </a:extLst>
            </p:cNvPr>
            <p:cNvSpPr/>
            <p:nvPr/>
          </p:nvSpPr>
          <p:spPr>
            <a:xfrm>
              <a:off x="1186630" y="3104706"/>
              <a:ext cx="454647" cy="231741"/>
            </a:xfrm>
            <a:prstGeom prst="rect">
              <a:avLst/>
            </a:prstGeom>
            <a:solidFill>
              <a:srgbClr val="FF0000">
                <a:alpha val="4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935F1-783F-492C-AD24-96ECF81C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993EF-B994-4BC9-A3C1-FBB952CA097E}"/>
              </a:ext>
            </a:extLst>
          </p:cNvPr>
          <p:cNvSpPr txBox="1"/>
          <p:nvPr/>
        </p:nvSpPr>
        <p:spPr>
          <a:xfrm>
            <a:off x="245785" y="328016"/>
            <a:ext cx="423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Database </a:t>
            </a:r>
            <a:r>
              <a:rPr lang="en-US" altLang="ko-KR" sz="3200" b="1" u="sng" dirty="0"/>
              <a:t>Re</a:t>
            </a:r>
            <a:r>
              <a:rPr lang="en-US" altLang="ko-KR" sz="2400" dirty="0"/>
              <a:t>construction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5704CF-5F4D-438F-A68C-EF026E6ACF0D}"/>
              </a:ext>
            </a:extLst>
          </p:cNvPr>
          <p:cNvGrpSpPr/>
          <p:nvPr/>
        </p:nvGrpSpPr>
        <p:grpSpPr>
          <a:xfrm>
            <a:off x="4013327" y="1510838"/>
            <a:ext cx="4909409" cy="1684702"/>
            <a:chOff x="560494" y="3575682"/>
            <a:chExt cx="4572000" cy="89408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B48425F-9E25-4560-9FD4-1EBDC8700581}"/>
                </a:ext>
              </a:extLst>
            </p:cNvPr>
            <p:cNvGrpSpPr/>
            <p:nvPr/>
          </p:nvGrpSpPr>
          <p:grpSpPr>
            <a:xfrm>
              <a:off x="560494" y="3575682"/>
              <a:ext cx="4572000" cy="894080"/>
              <a:chOff x="756165" y="3280964"/>
              <a:chExt cx="4572000" cy="89408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9310597-032C-416A-9C9A-5DC7B17835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165" y="3280964"/>
                <a:ext cx="4572000" cy="894080"/>
              </a:xfrm>
              <a:prstGeom prst="rect">
                <a:avLst/>
              </a:prstGeom>
            </p:spPr>
          </p:pic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F6683CB4-A89F-480D-B92A-EA3174716DFB}"/>
                  </a:ext>
                </a:extLst>
              </p:cNvPr>
              <p:cNvSpPr/>
              <p:nvPr/>
            </p:nvSpPr>
            <p:spPr>
              <a:xfrm>
                <a:off x="1066016" y="3342464"/>
                <a:ext cx="523298" cy="173072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35C176B-7A40-49CA-AEC7-7AD8F91AA593}"/>
                  </a:ext>
                </a:extLst>
              </p:cNvPr>
              <p:cNvSpPr/>
              <p:nvPr/>
            </p:nvSpPr>
            <p:spPr>
              <a:xfrm>
                <a:off x="3744685" y="3517186"/>
                <a:ext cx="533128" cy="20572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3AE0951-775D-427C-8B81-F17F5B6B50CA}"/>
                </a:ext>
              </a:extLst>
            </p:cNvPr>
            <p:cNvSpPr/>
            <p:nvPr/>
          </p:nvSpPr>
          <p:spPr>
            <a:xfrm>
              <a:off x="3058886" y="4183154"/>
              <a:ext cx="914670" cy="2057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A52250D-00F3-47BF-A47E-ADAE204BD831}"/>
                </a:ext>
              </a:extLst>
            </p:cNvPr>
            <p:cNvSpPr/>
            <p:nvPr/>
          </p:nvSpPr>
          <p:spPr>
            <a:xfrm>
              <a:off x="881621" y="4102060"/>
              <a:ext cx="523297" cy="1730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5F0039-7EEE-4CE1-8D2F-BAB666075C2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907962" y="1789781"/>
            <a:ext cx="2314435" cy="359992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7BF998D-5466-4C72-9DEE-CDD6ECE10123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4920069" y="2665743"/>
            <a:ext cx="1776029" cy="183571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F26654-C70A-4173-8DF4-4AAD59C85E60}"/>
              </a:ext>
            </a:extLst>
          </p:cNvPr>
          <p:cNvGrpSpPr/>
          <p:nvPr/>
        </p:nvGrpSpPr>
        <p:grpSpPr>
          <a:xfrm>
            <a:off x="4013327" y="3548451"/>
            <a:ext cx="4909409" cy="2807905"/>
            <a:chOff x="721107" y="1394421"/>
            <a:chExt cx="4231893" cy="28905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1BB29FC-B496-4E1E-8F3F-5BE1AA81692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21107" y="1394421"/>
              <a:ext cx="4231893" cy="2890500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4735CC4-2F4E-48AC-85E8-D26843247A93}"/>
                </a:ext>
              </a:extLst>
            </p:cNvPr>
            <p:cNvSpPr/>
            <p:nvPr/>
          </p:nvSpPr>
          <p:spPr>
            <a:xfrm>
              <a:off x="2033274" y="3739028"/>
              <a:ext cx="1624325" cy="49333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C4FA57-A53C-4D4F-A7CE-1EA14799D271}"/>
              </a:ext>
            </a:extLst>
          </p:cNvPr>
          <p:cNvSpPr txBox="1"/>
          <p:nvPr/>
        </p:nvSpPr>
        <p:spPr>
          <a:xfrm>
            <a:off x="743879" y="1892954"/>
            <a:ext cx="79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6A2AEB-75DB-4763-8D82-3CD3C587E6F1}"/>
              </a:ext>
            </a:extLst>
          </p:cNvPr>
          <p:cNvSpPr txBox="1"/>
          <p:nvPr/>
        </p:nvSpPr>
        <p:spPr>
          <a:xfrm>
            <a:off x="783763" y="2481077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ABA852-71F3-489A-9BFB-A412D1FBC468}"/>
              </a:ext>
            </a:extLst>
          </p:cNvPr>
          <p:cNvSpPr txBox="1"/>
          <p:nvPr/>
        </p:nvSpPr>
        <p:spPr>
          <a:xfrm>
            <a:off x="2608080" y="1898727"/>
            <a:ext cx="61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Exist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94192-4201-4656-B1FD-09407036377C}"/>
              </a:ext>
            </a:extLst>
          </p:cNvPr>
          <p:cNvSpPr txBox="1"/>
          <p:nvPr/>
        </p:nvSpPr>
        <p:spPr>
          <a:xfrm>
            <a:off x="2361732" y="2481077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Don’t Exist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9FCF5F5-A8A5-4AE8-B1BC-936D4F10D3F5}"/>
              </a:ext>
            </a:extLst>
          </p:cNvPr>
          <p:cNvCxnSpPr>
            <a:stCxn id="3" idx="3"/>
          </p:cNvCxnSpPr>
          <p:nvPr/>
        </p:nvCxnSpPr>
        <p:spPr>
          <a:xfrm>
            <a:off x="1542880" y="2077620"/>
            <a:ext cx="1009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C869E81-6D63-4F51-882F-F4F209997D9B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>
            <a:off x="1583469" y="2665743"/>
            <a:ext cx="778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902CAF-D26E-4F39-A36E-FBB8E1D5DABD}"/>
              </a:ext>
            </a:extLst>
          </p:cNvPr>
          <p:cNvSpPr txBox="1"/>
          <p:nvPr/>
        </p:nvSpPr>
        <p:spPr>
          <a:xfrm>
            <a:off x="961396" y="4219082"/>
            <a:ext cx="21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Table: member, trade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246C09B-8BAA-488C-BADB-EF185BF45A6A}"/>
              </a:ext>
            </a:extLst>
          </p:cNvPr>
          <p:cNvCxnSpPr>
            <a:stCxn id="39" idx="2"/>
          </p:cNvCxnSpPr>
          <p:nvPr/>
        </p:nvCxnSpPr>
        <p:spPr>
          <a:xfrm>
            <a:off x="2055157" y="4588414"/>
            <a:ext cx="0" cy="1028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0966C5D-DBAE-4920-883D-2D3AF20057B0}"/>
              </a:ext>
            </a:extLst>
          </p:cNvPr>
          <p:cNvSpPr txBox="1"/>
          <p:nvPr/>
        </p:nvSpPr>
        <p:spPr>
          <a:xfrm>
            <a:off x="1510998" y="5641396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Don’t Exist?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97607B-3738-461D-9AB1-B2617CCE65C9}"/>
              </a:ext>
            </a:extLst>
          </p:cNvPr>
          <p:cNvSpPr txBox="1"/>
          <p:nvPr/>
        </p:nvSpPr>
        <p:spPr>
          <a:xfrm>
            <a:off x="273768" y="1739066"/>
            <a:ext cx="613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ⓐ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1467620-EF08-46F7-8D02-01F644F14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42" b="89985" l="10000" r="90000">
                        <a14:foregroundMark x1="60568" y1="9553" x2="62841" y2="10478"/>
                        <a14:foregroundMark x1="28182" y1="10478" x2="31023" y2="8166"/>
                        <a14:foregroundMark x1="50568" y1="7242" x2="53068" y2="7704"/>
                        <a14:foregroundMark x1="78409" y1="10015" x2="79545" y2="9553"/>
                        <a14:foregroundMark x1="22500" y1="17720" x2="23864" y2="13405"/>
                        <a14:foregroundMark x1="21250" y1="34206" x2="22500" y2="37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89" y="246125"/>
            <a:ext cx="1261754" cy="9305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BD6B257-BF30-4204-9C63-E02F11AC7FD6}"/>
              </a:ext>
            </a:extLst>
          </p:cNvPr>
          <p:cNvSpPr txBox="1"/>
          <p:nvPr/>
        </p:nvSpPr>
        <p:spPr>
          <a:xfrm>
            <a:off x="273768" y="41421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ⓑ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AC59805-B7D4-457C-8812-BAE668D72485}"/>
              </a:ext>
            </a:extLst>
          </p:cNvPr>
          <p:cNvSpPr/>
          <p:nvPr/>
        </p:nvSpPr>
        <p:spPr>
          <a:xfrm>
            <a:off x="4051577" y="5102705"/>
            <a:ext cx="1006166" cy="4155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CBA03-A2B1-4A99-BA24-6C9282A97B86}"/>
              </a:ext>
            </a:extLst>
          </p:cNvPr>
          <p:cNvSpPr txBox="1"/>
          <p:nvPr/>
        </p:nvSpPr>
        <p:spPr>
          <a:xfrm>
            <a:off x="140157" y="1146894"/>
            <a:ext cx="20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&lt;Problems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DB&gt;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29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DD5CD-E86A-461C-8114-8D7E3EC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3D77-52E6-4EB5-AA32-B186EDE60690}"/>
              </a:ext>
            </a:extLst>
          </p:cNvPr>
          <p:cNvSpPr txBox="1"/>
          <p:nvPr/>
        </p:nvSpPr>
        <p:spPr>
          <a:xfrm>
            <a:off x="289926" y="45356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Show Cover Image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7DEBE-38A9-4640-A597-86A942514B0D}"/>
              </a:ext>
            </a:extLst>
          </p:cNvPr>
          <p:cNvSpPr txBox="1"/>
          <p:nvPr/>
        </p:nvSpPr>
        <p:spPr>
          <a:xfrm>
            <a:off x="606112" y="2466266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images using…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5745BD4-FA67-4819-BD8C-7C10214754BE}"/>
              </a:ext>
            </a:extLst>
          </p:cNvPr>
          <p:cNvGrpSpPr/>
          <p:nvPr/>
        </p:nvGrpSpPr>
        <p:grpSpPr>
          <a:xfrm>
            <a:off x="6271000" y="1908540"/>
            <a:ext cx="2953963" cy="3374570"/>
            <a:chOff x="614307" y="1785256"/>
            <a:chExt cx="2675826" cy="288471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27B2522-2464-49F3-AB21-6D5B29A19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39" b="40606"/>
            <a:stretch/>
          </p:blipFill>
          <p:spPr>
            <a:xfrm>
              <a:off x="764059" y="1785256"/>
              <a:ext cx="2526074" cy="288471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C94CEB-67A1-4795-9CA0-6654221B239A}"/>
                </a:ext>
              </a:extLst>
            </p:cNvPr>
            <p:cNvSpPr/>
            <p:nvPr/>
          </p:nvSpPr>
          <p:spPr>
            <a:xfrm>
              <a:off x="614307" y="2242457"/>
              <a:ext cx="985894" cy="189411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" name="그래픽 15" descr="이미지">
            <a:extLst>
              <a:ext uri="{FF2B5EF4-FFF2-40B4-BE49-F238E27FC236}">
                <a16:creationId xmlns:a16="http://schemas.microsoft.com/office/drawing/2014/main" id="{A94141C7-5308-4D66-94C8-7E9C91404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12" y="1319261"/>
            <a:ext cx="1178559" cy="11785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0F85D6-196B-45EE-A711-ABDD0D5845B6}"/>
              </a:ext>
            </a:extLst>
          </p:cNvPr>
          <p:cNvSpPr txBox="1"/>
          <p:nvPr/>
        </p:nvSpPr>
        <p:spPr>
          <a:xfrm>
            <a:off x="1026207" y="3478128"/>
            <a:ext cx="13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Thread</a:t>
            </a:r>
            <a:endParaRPr lang="ko-KR" alt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A196B-84BD-42CC-AC5D-B8F89D332164}"/>
              </a:ext>
            </a:extLst>
          </p:cNvPr>
          <p:cNvSpPr txBox="1"/>
          <p:nvPr/>
        </p:nvSpPr>
        <p:spPr>
          <a:xfrm>
            <a:off x="4014985" y="3478127"/>
            <a:ext cx="1382110" cy="584775"/>
          </a:xfrm>
          <a:prstGeom prst="rect">
            <a:avLst/>
          </a:prstGeom>
          <a:solidFill>
            <a:srgbClr val="C5E0B4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 Glider </a:t>
            </a:r>
            <a:endParaRPr lang="ko-KR" altLang="en-US" sz="3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A2B3AC-6212-4AD6-95B1-0DACC2026C5E}"/>
              </a:ext>
            </a:extLst>
          </p:cNvPr>
          <p:cNvCxnSpPr>
            <a:cxnSpLocks/>
          </p:cNvCxnSpPr>
          <p:nvPr/>
        </p:nvCxnSpPr>
        <p:spPr>
          <a:xfrm>
            <a:off x="2596777" y="3819634"/>
            <a:ext cx="1203522" cy="0"/>
          </a:xfrm>
          <a:prstGeom prst="straightConnector1">
            <a:avLst/>
          </a:prstGeom>
          <a:ln w="57150">
            <a:solidFill>
              <a:srgbClr val="FBAC9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DDDC63-B95C-4550-B655-8959115F0B4E}"/>
              </a:ext>
            </a:extLst>
          </p:cNvPr>
          <p:cNvSpPr txBox="1"/>
          <p:nvPr/>
        </p:nvSpPr>
        <p:spPr>
          <a:xfrm>
            <a:off x="1044913" y="4098418"/>
            <a:ext cx="162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have </a:t>
            </a:r>
            <a:r>
              <a:rPr lang="en-US" altLang="ko-KR" u="sng" dirty="0"/>
              <a:t>troubles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12451D-6ADA-43B5-86BF-3C370A12C34D}"/>
              </a:ext>
            </a:extLst>
          </p:cNvPr>
          <p:cNvSpPr txBox="1"/>
          <p:nvPr/>
        </p:nvSpPr>
        <p:spPr>
          <a:xfrm>
            <a:off x="1769502" y="4411636"/>
            <a:ext cx="354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→ </a:t>
            </a:r>
            <a:r>
              <a:rPr lang="en-US" altLang="ko-KR" dirty="0"/>
              <a:t>bring wrong or overlapped image</a:t>
            </a:r>
            <a:endParaRPr lang="ko-KR" altLang="en-US" dirty="0"/>
          </a:p>
        </p:txBody>
      </p:sp>
      <p:pic>
        <p:nvPicPr>
          <p:cNvPr id="36" name="그래픽 35" descr="채우기 없는 웃긴 얼굴">
            <a:extLst>
              <a:ext uri="{FF2B5EF4-FFF2-40B4-BE49-F238E27FC236}">
                <a16:creationId xmlns:a16="http://schemas.microsoft.com/office/drawing/2014/main" id="{D4467A71-963F-41E9-B597-AC247F05F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0299" y="3153944"/>
            <a:ext cx="540222" cy="540222"/>
          </a:xfrm>
          <a:prstGeom prst="rect">
            <a:avLst/>
          </a:prstGeom>
        </p:spPr>
      </p:pic>
      <p:pic>
        <p:nvPicPr>
          <p:cNvPr id="38" name="그래픽 37" descr="채우기 없는 우는 얼굴">
            <a:extLst>
              <a:ext uri="{FF2B5EF4-FFF2-40B4-BE49-F238E27FC236}">
                <a16:creationId xmlns:a16="http://schemas.microsoft.com/office/drawing/2014/main" id="{4B7C024A-721F-41A4-A24F-EE9E2A98A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112" y="3230750"/>
            <a:ext cx="540222" cy="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DD5CD-E86A-461C-8114-8D7E3EC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3D77-52E6-4EB5-AA32-B186EDE60690}"/>
              </a:ext>
            </a:extLst>
          </p:cNvPr>
          <p:cNvSpPr txBox="1"/>
          <p:nvPr/>
        </p:nvSpPr>
        <p:spPr>
          <a:xfrm>
            <a:off x="289926" y="453563"/>
            <a:ext cx="29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Book Search</a:t>
            </a:r>
            <a:endParaRPr lang="ko-KR" altLang="en-US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CB5CCF-0206-408F-AC70-2636C327FD93}"/>
              </a:ext>
            </a:extLst>
          </p:cNvPr>
          <p:cNvGrpSpPr/>
          <p:nvPr/>
        </p:nvGrpSpPr>
        <p:grpSpPr>
          <a:xfrm>
            <a:off x="6770617" y="1615169"/>
            <a:ext cx="2454346" cy="4458662"/>
            <a:chOff x="6866528" y="1080902"/>
            <a:chExt cx="2566436" cy="49583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5DD528-ECB5-46CE-9F6A-B182F7120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10"/>
            <a:stretch/>
          </p:blipFill>
          <p:spPr>
            <a:xfrm>
              <a:off x="6866528" y="1080902"/>
              <a:ext cx="2566436" cy="495839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0B63B9-7518-4A51-B209-AD451C736969}"/>
                </a:ext>
              </a:extLst>
            </p:cNvPr>
            <p:cNvSpPr/>
            <p:nvPr/>
          </p:nvSpPr>
          <p:spPr>
            <a:xfrm>
              <a:off x="6866528" y="1365607"/>
              <a:ext cx="720800" cy="282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F8CE9D7-69A5-4834-823E-DA76B30622BB}"/>
                </a:ext>
              </a:extLst>
            </p:cNvPr>
            <p:cNvSpPr/>
            <p:nvPr/>
          </p:nvSpPr>
          <p:spPr>
            <a:xfrm>
              <a:off x="7587328" y="5209952"/>
              <a:ext cx="1131370" cy="5671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C88E58-F9D8-451E-98ED-796FB776B893}"/>
              </a:ext>
            </a:extLst>
          </p:cNvPr>
          <p:cNvGrpSpPr/>
          <p:nvPr/>
        </p:nvGrpSpPr>
        <p:grpSpPr>
          <a:xfrm>
            <a:off x="263649" y="1130124"/>
            <a:ext cx="5950636" cy="4943708"/>
            <a:chOff x="201626" y="714624"/>
            <a:chExt cx="5950636" cy="494370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6982E7A-DDAE-4B48-B2FB-D4226443ED28}"/>
                </a:ext>
              </a:extLst>
            </p:cNvPr>
            <p:cNvGrpSpPr/>
            <p:nvPr/>
          </p:nvGrpSpPr>
          <p:grpSpPr>
            <a:xfrm>
              <a:off x="613028" y="1199669"/>
              <a:ext cx="2510614" cy="4458662"/>
              <a:chOff x="1027423" y="1080902"/>
              <a:chExt cx="2566436" cy="49583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8BBE39-4B1D-469A-8DCA-7A08E364C9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010"/>
              <a:stretch/>
            </p:blipFill>
            <p:spPr>
              <a:xfrm>
                <a:off x="1027423" y="1080902"/>
                <a:ext cx="2566436" cy="4958391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8E8E73-DC7E-4164-AFEB-BBDAE851E165}"/>
                  </a:ext>
                </a:extLst>
              </p:cNvPr>
              <p:cNvSpPr/>
              <p:nvPr/>
            </p:nvSpPr>
            <p:spPr>
              <a:xfrm>
                <a:off x="1640027" y="1365607"/>
                <a:ext cx="933052" cy="2824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029804-A505-4205-9426-88066089BD59}"/>
                </a:ext>
              </a:extLst>
            </p:cNvPr>
            <p:cNvGrpSpPr/>
            <p:nvPr/>
          </p:nvGrpSpPr>
          <p:grpSpPr>
            <a:xfrm>
              <a:off x="3697916" y="1199670"/>
              <a:ext cx="2454346" cy="4458662"/>
              <a:chOff x="3872465" y="1080902"/>
              <a:chExt cx="2566436" cy="495839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423683F-8473-4A40-9156-B161414B0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010"/>
              <a:stretch/>
            </p:blipFill>
            <p:spPr>
              <a:xfrm>
                <a:off x="3872465" y="1080902"/>
                <a:ext cx="2566436" cy="4958391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05F340-801F-4403-B07E-7BD2A0DF2DB1}"/>
                  </a:ext>
                </a:extLst>
              </p:cNvPr>
              <p:cNvSpPr/>
              <p:nvPr/>
            </p:nvSpPr>
            <p:spPr>
              <a:xfrm>
                <a:off x="3872465" y="1365607"/>
                <a:ext cx="720800" cy="2824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D18262-BDB9-4A61-9AB1-B324EC24FAE5}"/>
                </a:ext>
              </a:extLst>
            </p:cNvPr>
            <p:cNvSpPr txBox="1"/>
            <p:nvPr/>
          </p:nvSpPr>
          <p:spPr>
            <a:xfrm>
              <a:off x="201626" y="714624"/>
              <a:ext cx="2934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Search based on…</a:t>
              </a:r>
              <a:endParaRPr lang="ko-KR" alt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971CD0-4B38-4475-990B-6F54495A58EB}"/>
                </a:ext>
              </a:extLst>
            </p:cNvPr>
            <p:cNvSpPr txBox="1"/>
            <p:nvPr/>
          </p:nvSpPr>
          <p:spPr>
            <a:xfrm>
              <a:off x="3887197" y="3815565"/>
              <a:ext cx="2118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/>
                <a:t>School Name</a:t>
              </a:r>
              <a:endParaRPr lang="ko-KR" altLang="en-US" u="sng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B36BE-81DD-430A-8A66-FDABE4215FCD}"/>
                </a:ext>
              </a:extLst>
            </p:cNvPr>
            <p:cNvSpPr txBox="1"/>
            <p:nvPr/>
          </p:nvSpPr>
          <p:spPr>
            <a:xfrm>
              <a:off x="1053849" y="3815565"/>
              <a:ext cx="1628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u="sng" dirty="0"/>
                <a:t>Book Name</a:t>
              </a:r>
              <a:endParaRPr lang="ko-KR" altLang="en-US" sz="2400" u="sng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EEFF71F-9642-4536-986A-C8760300797A}"/>
              </a:ext>
            </a:extLst>
          </p:cNvPr>
          <p:cNvSpPr txBox="1"/>
          <p:nvPr/>
        </p:nvSpPr>
        <p:spPr>
          <a:xfrm>
            <a:off x="6916828" y="4239731"/>
            <a:ext cx="216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No book available in SNU</a:t>
            </a:r>
            <a:endParaRPr lang="ko-KR" altLang="en-US" sz="2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30534E-D9D9-41A8-A902-77E760BAE547}"/>
              </a:ext>
            </a:extLst>
          </p:cNvPr>
          <p:cNvCxnSpPr>
            <a:stCxn id="21" idx="2"/>
            <a:endCxn id="15" idx="0"/>
          </p:cNvCxnSpPr>
          <p:nvPr/>
        </p:nvCxnSpPr>
        <p:spPr>
          <a:xfrm>
            <a:off x="1730709" y="2125154"/>
            <a:ext cx="199649" cy="2105911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AC8CD-1FBF-4800-B7C7-6000EFF0BF58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104598" y="2125154"/>
            <a:ext cx="903669" cy="2105911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020E6B0-9696-41C4-87C3-FDF2647C01A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115276" y="2133820"/>
            <a:ext cx="882514" cy="2105911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8AE27-D427-4F6F-A04F-5CB14AAE686F}"/>
              </a:ext>
            </a:extLst>
          </p:cNvPr>
          <p:cNvCxnSpPr>
            <a:cxnSpLocks/>
            <a:stCxn id="25" idx="0"/>
            <a:endCxn id="33" idx="2"/>
          </p:cNvCxnSpPr>
          <p:nvPr/>
        </p:nvCxnSpPr>
        <p:spPr>
          <a:xfrm flipH="1" flipV="1">
            <a:off x="7997790" y="4886062"/>
            <a:ext cx="3125" cy="442013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E84F29-049B-41B1-B46F-1FD4094AFC4A}"/>
              </a:ext>
            </a:extLst>
          </p:cNvPr>
          <p:cNvSpPr/>
          <p:nvPr/>
        </p:nvSpPr>
        <p:spPr>
          <a:xfrm>
            <a:off x="1347169" y="2391798"/>
            <a:ext cx="216000" cy="135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A4129E-8C52-43AD-9A67-6219932FA1BF}"/>
              </a:ext>
            </a:extLst>
          </p:cNvPr>
          <p:cNvSpPr/>
          <p:nvPr/>
        </p:nvSpPr>
        <p:spPr>
          <a:xfrm>
            <a:off x="4556432" y="2722976"/>
            <a:ext cx="260117" cy="22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1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6764</TotalTime>
  <Words>701</Words>
  <Application>Microsoft Office PowerPoint</Application>
  <PresentationFormat>A4 용지(210x297mm)</PresentationFormat>
  <Paragraphs>216</Paragraphs>
  <Slides>30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Source Sans Pro</vt:lpstr>
      <vt:lpstr>나눔스퀘어</vt:lpstr>
      <vt:lpstr>Eras Bold ITC</vt:lpstr>
      <vt:lpstr>Arial Rounded MT Bold</vt:lpstr>
      <vt:lpstr>Arial</vt:lpstr>
      <vt:lpstr>Abadi</vt:lpstr>
      <vt:lpstr>맑은 고딕</vt:lpstr>
      <vt:lpstr>맑은 고딕</vt:lpstr>
      <vt:lpstr>Calibri</vt:lpstr>
      <vt:lpstr>나눔스퀘어 Bold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남유선</cp:lastModifiedBy>
  <cp:revision>603</cp:revision>
  <dcterms:created xsi:type="dcterms:W3CDTF">2017-09-07T10:48:07Z</dcterms:created>
  <dcterms:modified xsi:type="dcterms:W3CDTF">2019-05-12T18:08:37Z</dcterms:modified>
</cp:coreProperties>
</file>